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sldIdLst>
    <p:sldId id="256" r:id="rId2"/>
    <p:sldId id="257" r:id="rId3"/>
    <p:sldId id="258" r:id="rId4"/>
    <p:sldId id="259" r:id="rId5"/>
    <p:sldId id="260" r:id="rId6"/>
    <p:sldId id="261" r:id="rId7"/>
    <p:sldId id="262" r:id="rId8"/>
    <p:sldId id="263" r:id="rId9"/>
    <p:sldId id="268" r:id="rId10"/>
    <p:sldId id="269" r:id="rId11"/>
    <p:sldId id="264" r:id="rId12"/>
    <p:sldId id="265" r:id="rId13"/>
    <p:sldId id="266" r:id="rId14"/>
    <p:sldId id="270" r:id="rId15"/>
    <p:sldId id="271" r:id="rId16"/>
    <p:sldId id="272" r:id="rId17"/>
    <p:sldId id="285" r:id="rId18"/>
    <p:sldId id="273" r:id="rId19"/>
    <p:sldId id="274" r:id="rId20"/>
    <p:sldId id="275" r:id="rId21"/>
    <p:sldId id="276" r:id="rId22"/>
    <p:sldId id="280" r:id="rId23"/>
    <p:sldId id="277" r:id="rId24"/>
    <p:sldId id="278" r:id="rId25"/>
    <p:sldId id="279" r:id="rId26"/>
    <p:sldId id="281" r:id="rId27"/>
    <p:sldId id="282" r:id="rId28"/>
    <p:sldId id="283" r:id="rId29"/>
    <p:sldId id="284" r:id="rId30"/>
  </p:sldIdLst>
  <p:sldSz cx="9144000" cy="6858000" type="screen4x3"/>
  <p:notesSz cx="6858000" cy="9144000"/>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kumimoji="1"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kumimoji="1"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kumimoji="1"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kumimoji="1" sz="2400" kern="1200">
        <a:solidFill>
          <a:schemeClr val="tx1"/>
        </a:solidFill>
        <a:latin typeface="Times New Roman" pitchFamily="18" charset="0"/>
        <a:ea typeface="+mn-ea"/>
        <a:cs typeface="Arial" charset="0"/>
      </a:defRPr>
    </a:lvl5pPr>
    <a:lvl6pPr marL="2286000" algn="l" defTabSz="914400" rtl="0" eaLnBrk="1" latinLnBrk="0" hangingPunct="1">
      <a:defRPr kumimoji="1" sz="2400" kern="1200">
        <a:solidFill>
          <a:schemeClr val="tx1"/>
        </a:solidFill>
        <a:latin typeface="Times New Roman" pitchFamily="18" charset="0"/>
        <a:ea typeface="+mn-ea"/>
        <a:cs typeface="Arial" charset="0"/>
      </a:defRPr>
    </a:lvl6pPr>
    <a:lvl7pPr marL="2743200" algn="l" defTabSz="914400" rtl="0" eaLnBrk="1" latinLnBrk="0" hangingPunct="1">
      <a:defRPr kumimoji="1" sz="2400" kern="1200">
        <a:solidFill>
          <a:schemeClr val="tx1"/>
        </a:solidFill>
        <a:latin typeface="Times New Roman" pitchFamily="18" charset="0"/>
        <a:ea typeface="+mn-ea"/>
        <a:cs typeface="Arial" charset="0"/>
      </a:defRPr>
    </a:lvl7pPr>
    <a:lvl8pPr marL="3200400" algn="l" defTabSz="914400" rtl="0" eaLnBrk="1" latinLnBrk="0" hangingPunct="1">
      <a:defRPr kumimoji="1" sz="2400" kern="1200">
        <a:solidFill>
          <a:schemeClr val="tx1"/>
        </a:solidFill>
        <a:latin typeface="Times New Roman" pitchFamily="18" charset="0"/>
        <a:ea typeface="+mn-ea"/>
        <a:cs typeface="Arial" charset="0"/>
      </a:defRPr>
    </a:lvl8pPr>
    <a:lvl9pPr marL="3657600" algn="l" defTabSz="914400" rtl="0" eaLnBrk="1" latinLnBrk="0" hangingPunct="1">
      <a:defRPr kumimoji="1"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6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905000" y="1982788"/>
            <a:ext cx="7010400" cy="4875212"/>
          </a:xfrm>
          <a:prstGeom prst="rect">
            <a:avLst/>
          </a:prstGeom>
          <a:solidFill>
            <a:schemeClr val="accent1"/>
          </a:solidFill>
          <a:ln w="9525">
            <a:noFill/>
            <a:miter lim="800000"/>
            <a:headEnd/>
            <a:tailEnd/>
          </a:ln>
          <a:effectLst/>
        </p:spPr>
        <p:txBody>
          <a:bodyPr/>
          <a:lstStyle/>
          <a:p>
            <a:endParaRPr lang="en-US"/>
          </a:p>
        </p:txBody>
      </p:sp>
      <p:sp>
        <p:nvSpPr>
          <p:cNvPr id="19459" name="Rectangle 3"/>
          <p:cNvSpPr>
            <a:spLocks noChangeArrowheads="1"/>
          </p:cNvSpPr>
          <p:nvPr/>
        </p:nvSpPr>
        <p:spPr bwMode="auto">
          <a:xfrm>
            <a:off x="152400" y="1295400"/>
            <a:ext cx="8763000" cy="152400"/>
          </a:xfrm>
          <a:prstGeom prst="rect">
            <a:avLst/>
          </a:prstGeom>
          <a:solidFill>
            <a:schemeClr val="hlink"/>
          </a:solidFill>
          <a:ln w="9525">
            <a:noFill/>
            <a:miter lim="800000"/>
            <a:headEnd/>
            <a:tailEnd/>
          </a:ln>
          <a:effectLst/>
        </p:spPr>
        <p:txBody>
          <a:bodyPr/>
          <a:lstStyle/>
          <a:p>
            <a:endParaRPr lang="en-US"/>
          </a:p>
        </p:txBody>
      </p:sp>
      <p:grpSp>
        <p:nvGrpSpPr>
          <p:cNvPr id="19460" name="Group 4"/>
          <p:cNvGrpSpPr>
            <a:grpSpLocks/>
          </p:cNvGrpSpPr>
          <p:nvPr/>
        </p:nvGrpSpPr>
        <p:grpSpPr bwMode="auto">
          <a:xfrm>
            <a:off x="76200" y="228600"/>
            <a:ext cx="2133600" cy="6651625"/>
            <a:chOff x="48" y="144"/>
            <a:chExt cx="1344" cy="4190"/>
          </a:xfrm>
        </p:grpSpPr>
        <p:sp>
          <p:nvSpPr>
            <p:cNvPr id="19461" name="Rectangle 5"/>
            <p:cNvSpPr>
              <a:spLocks noChangeArrowheads="1"/>
            </p:cNvSpPr>
            <p:nvPr/>
          </p:nvSpPr>
          <p:spPr bwMode="auto">
            <a:xfrm>
              <a:off x="288" y="288"/>
              <a:ext cx="672" cy="768"/>
            </a:xfrm>
            <a:prstGeom prst="rect">
              <a:avLst/>
            </a:prstGeom>
            <a:solidFill>
              <a:schemeClr val="accent1"/>
            </a:solidFill>
            <a:ln w="9525">
              <a:noFill/>
              <a:miter lim="800000"/>
              <a:headEnd/>
              <a:tailEnd/>
            </a:ln>
            <a:effectLst/>
          </p:spPr>
          <p:txBody>
            <a:bodyPr/>
            <a:lstStyle/>
            <a:p>
              <a:endParaRPr lang="en-US"/>
            </a:p>
          </p:txBody>
        </p:sp>
        <p:sp>
          <p:nvSpPr>
            <p:cNvPr id="19462" name="Rectangle 6"/>
            <p:cNvSpPr>
              <a:spLocks noChangeArrowheads="1"/>
            </p:cNvSpPr>
            <p:nvPr/>
          </p:nvSpPr>
          <p:spPr bwMode="auto">
            <a:xfrm>
              <a:off x="288" y="1248"/>
              <a:ext cx="672" cy="3071"/>
            </a:xfrm>
            <a:prstGeom prst="rect">
              <a:avLst/>
            </a:prstGeom>
            <a:solidFill>
              <a:schemeClr val="bg2"/>
            </a:solidFill>
            <a:ln w="9525">
              <a:noFill/>
              <a:miter lim="800000"/>
              <a:headEnd/>
              <a:tailEnd/>
            </a:ln>
            <a:effectLst/>
          </p:spPr>
          <p:txBody>
            <a:bodyPr/>
            <a:lstStyle/>
            <a:p>
              <a:endParaRPr lang="en-US"/>
            </a:p>
          </p:txBody>
        </p:sp>
        <p:sp>
          <p:nvSpPr>
            <p:cNvPr id="19463" name="Oval 7"/>
            <p:cNvSpPr>
              <a:spLocks noChangeArrowheads="1"/>
            </p:cNvSpPr>
            <p:nvPr/>
          </p:nvSpPr>
          <p:spPr bwMode="auto">
            <a:xfrm>
              <a:off x="192" y="1200"/>
              <a:ext cx="288" cy="288"/>
            </a:xfrm>
            <a:prstGeom prst="ellipse">
              <a:avLst/>
            </a:prstGeom>
            <a:noFill/>
            <a:ln w="12700" cap="sq">
              <a:solidFill>
                <a:srgbClr val="B2B2B2"/>
              </a:solidFill>
              <a:round/>
              <a:headEnd/>
              <a:tailEnd/>
            </a:ln>
            <a:effectLst/>
          </p:spPr>
          <p:txBody>
            <a:bodyPr/>
            <a:lstStyle/>
            <a:p>
              <a:endParaRPr lang="en-US"/>
            </a:p>
          </p:txBody>
        </p:sp>
        <p:sp>
          <p:nvSpPr>
            <p:cNvPr id="19464" name="Oval 8"/>
            <p:cNvSpPr>
              <a:spLocks noChangeArrowheads="1"/>
            </p:cNvSpPr>
            <p:nvPr/>
          </p:nvSpPr>
          <p:spPr bwMode="auto">
            <a:xfrm>
              <a:off x="528" y="1344"/>
              <a:ext cx="288" cy="288"/>
            </a:xfrm>
            <a:prstGeom prst="ellipse">
              <a:avLst/>
            </a:prstGeom>
            <a:noFill/>
            <a:ln w="12700" cap="sq">
              <a:solidFill>
                <a:srgbClr val="B2B2B2"/>
              </a:solidFill>
              <a:round/>
              <a:headEnd/>
              <a:tailEnd/>
            </a:ln>
            <a:effectLst/>
          </p:spPr>
          <p:txBody>
            <a:bodyPr/>
            <a:lstStyle/>
            <a:p>
              <a:endParaRPr lang="en-US"/>
            </a:p>
          </p:txBody>
        </p:sp>
        <p:sp>
          <p:nvSpPr>
            <p:cNvPr id="19465" name="Oval 9"/>
            <p:cNvSpPr>
              <a:spLocks noChangeArrowheads="1"/>
            </p:cNvSpPr>
            <p:nvPr/>
          </p:nvSpPr>
          <p:spPr bwMode="auto">
            <a:xfrm>
              <a:off x="336" y="1584"/>
              <a:ext cx="288" cy="288"/>
            </a:xfrm>
            <a:prstGeom prst="ellipse">
              <a:avLst/>
            </a:prstGeom>
            <a:noFill/>
            <a:ln w="12700" cap="sq">
              <a:solidFill>
                <a:srgbClr val="B2B2B2"/>
              </a:solidFill>
              <a:round/>
              <a:headEnd/>
              <a:tailEnd/>
            </a:ln>
            <a:effectLst/>
          </p:spPr>
          <p:txBody>
            <a:bodyPr/>
            <a:lstStyle/>
            <a:p>
              <a:endParaRPr lang="en-US"/>
            </a:p>
          </p:txBody>
        </p:sp>
        <p:sp>
          <p:nvSpPr>
            <p:cNvPr id="19466" name="Oval 10"/>
            <p:cNvSpPr>
              <a:spLocks noChangeArrowheads="1"/>
            </p:cNvSpPr>
            <p:nvPr/>
          </p:nvSpPr>
          <p:spPr bwMode="auto">
            <a:xfrm>
              <a:off x="624" y="1152"/>
              <a:ext cx="288" cy="288"/>
            </a:xfrm>
            <a:prstGeom prst="ellipse">
              <a:avLst/>
            </a:prstGeom>
            <a:noFill/>
            <a:ln w="12700" cap="sq">
              <a:solidFill>
                <a:srgbClr val="B2B2B2"/>
              </a:solidFill>
              <a:round/>
              <a:headEnd/>
              <a:tailEnd/>
            </a:ln>
            <a:effectLst/>
          </p:spPr>
          <p:txBody>
            <a:bodyPr/>
            <a:lstStyle/>
            <a:p>
              <a:endParaRPr lang="en-US"/>
            </a:p>
          </p:txBody>
        </p:sp>
        <p:sp>
          <p:nvSpPr>
            <p:cNvPr id="19467" name="Oval 11"/>
            <p:cNvSpPr>
              <a:spLocks noChangeArrowheads="1"/>
            </p:cNvSpPr>
            <p:nvPr/>
          </p:nvSpPr>
          <p:spPr bwMode="auto">
            <a:xfrm>
              <a:off x="288" y="1296"/>
              <a:ext cx="288" cy="288"/>
            </a:xfrm>
            <a:prstGeom prst="ellipse">
              <a:avLst/>
            </a:prstGeom>
            <a:noFill/>
            <a:ln w="12700" cap="sq">
              <a:solidFill>
                <a:srgbClr val="B2B2B2"/>
              </a:solidFill>
              <a:round/>
              <a:headEnd/>
              <a:tailEnd/>
            </a:ln>
            <a:effectLst/>
          </p:spPr>
          <p:txBody>
            <a:bodyPr/>
            <a:lstStyle/>
            <a:p>
              <a:endParaRPr lang="en-US"/>
            </a:p>
          </p:txBody>
        </p:sp>
        <p:sp>
          <p:nvSpPr>
            <p:cNvPr id="19468" name="Oval 12"/>
            <p:cNvSpPr>
              <a:spLocks noChangeArrowheads="1"/>
            </p:cNvSpPr>
            <p:nvPr/>
          </p:nvSpPr>
          <p:spPr bwMode="auto">
            <a:xfrm>
              <a:off x="240" y="2880"/>
              <a:ext cx="288" cy="288"/>
            </a:xfrm>
            <a:prstGeom prst="ellipse">
              <a:avLst/>
            </a:prstGeom>
            <a:noFill/>
            <a:ln w="12700" cap="sq">
              <a:solidFill>
                <a:srgbClr val="B2B2B2"/>
              </a:solidFill>
              <a:round/>
              <a:headEnd/>
              <a:tailEnd/>
            </a:ln>
            <a:effectLst/>
          </p:spPr>
          <p:txBody>
            <a:bodyPr/>
            <a:lstStyle/>
            <a:p>
              <a:endParaRPr lang="en-US"/>
            </a:p>
          </p:txBody>
        </p:sp>
        <p:sp>
          <p:nvSpPr>
            <p:cNvPr id="19469" name="Oval 13"/>
            <p:cNvSpPr>
              <a:spLocks noChangeArrowheads="1"/>
            </p:cNvSpPr>
            <p:nvPr/>
          </p:nvSpPr>
          <p:spPr bwMode="auto">
            <a:xfrm>
              <a:off x="768" y="1536"/>
              <a:ext cx="288" cy="288"/>
            </a:xfrm>
            <a:prstGeom prst="ellipse">
              <a:avLst/>
            </a:prstGeom>
            <a:noFill/>
            <a:ln w="12700" cap="sq">
              <a:solidFill>
                <a:srgbClr val="B2B2B2"/>
              </a:solidFill>
              <a:round/>
              <a:headEnd/>
              <a:tailEnd/>
            </a:ln>
            <a:effectLst/>
          </p:spPr>
          <p:txBody>
            <a:bodyPr/>
            <a:lstStyle/>
            <a:p>
              <a:endParaRPr lang="en-US"/>
            </a:p>
          </p:txBody>
        </p:sp>
        <p:sp>
          <p:nvSpPr>
            <p:cNvPr id="19470" name="Oval 14"/>
            <p:cNvSpPr>
              <a:spLocks noChangeArrowheads="1"/>
            </p:cNvSpPr>
            <p:nvPr/>
          </p:nvSpPr>
          <p:spPr bwMode="auto">
            <a:xfrm>
              <a:off x="528" y="1728"/>
              <a:ext cx="288" cy="288"/>
            </a:xfrm>
            <a:prstGeom prst="ellipse">
              <a:avLst/>
            </a:prstGeom>
            <a:noFill/>
            <a:ln w="12700" cap="sq">
              <a:solidFill>
                <a:srgbClr val="B2B2B2"/>
              </a:solidFill>
              <a:round/>
              <a:headEnd/>
              <a:tailEnd/>
            </a:ln>
            <a:effectLst/>
          </p:spPr>
          <p:txBody>
            <a:bodyPr/>
            <a:lstStyle/>
            <a:p>
              <a:endParaRPr lang="en-US"/>
            </a:p>
          </p:txBody>
        </p:sp>
        <p:sp>
          <p:nvSpPr>
            <p:cNvPr id="19471" name="Oval 15"/>
            <p:cNvSpPr>
              <a:spLocks noChangeArrowheads="1"/>
            </p:cNvSpPr>
            <p:nvPr/>
          </p:nvSpPr>
          <p:spPr bwMode="auto">
            <a:xfrm>
              <a:off x="576" y="1968"/>
              <a:ext cx="288" cy="288"/>
            </a:xfrm>
            <a:prstGeom prst="ellipse">
              <a:avLst/>
            </a:prstGeom>
            <a:noFill/>
            <a:ln w="12700" cap="sq">
              <a:solidFill>
                <a:srgbClr val="B2B2B2"/>
              </a:solidFill>
              <a:round/>
              <a:headEnd/>
              <a:tailEnd/>
            </a:ln>
            <a:effectLst/>
          </p:spPr>
          <p:txBody>
            <a:bodyPr/>
            <a:lstStyle/>
            <a:p>
              <a:endParaRPr lang="en-US"/>
            </a:p>
          </p:txBody>
        </p:sp>
        <p:sp>
          <p:nvSpPr>
            <p:cNvPr id="19472" name="Oval 16"/>
            <p:cNvSpPr>
              <a:spLocks noChangeArrowheads="1"/>
            </p:cNvSpPr>
            <p:nvPr/>
          </p:nvSpPr>
          <p:spPr bwMode="auto">
            <a:xfrm>
              <a:off x="384" y="1968"/>
              <a:ext cx="288" cy="288"/>
            </a:xfrm>
            <a:prstGeom prst="ellipse">
              <a:avLst/>
            </a:prstGeom>
            <a:noFill/>
            <a:ln w="12700" cap="sq">
              <a:solidFill>
                <a:srgbClr val="B2B2B2"/>
              </a:solidFill>
              <a:round/>
              <a:headEnd/>
              <a:tailEnd/>
            </a:ln>
            <a:effectLst/>
          </p:spPr>
          <p:txBody>
            <a:bodyPr/>
            <a:lstStyle/>
            <a:p>
              <a:endParaRPr lang="en-US"/>
            </a:p>
          </p:txBody>
        </p:sp>
        <p:sp>
          <p:nvSpPr>
            <p:cNvPr id="19473" name="Oval 17"/>
            <p:cNvSpPr>
              <a:spLocks noChangeArrowheads="1"/>
            </p:cNvSpPr>
            <p:nvPr/>
          </p:nvSpPr>
          <p:spPr bwMode="auto">
            <a:xfrm>
              <a:off x="192" y="1776"/>
              <a:ext cx="288" cy="288"/>
            </a:xfrm>
            <a:prstGeom prst="ellipse">
              <a:avLst/>
            </a:prstGeom>
            <a:noFill/>
            <a:ln w="12700" cap="sq">
              <a:solidFill>
                <a:srgbClr val="B2B2B2"/>
              </a:solidFill>
              <a:round/>
              <a:headEnd/>
              <a:tailEnd/>
            </a:ln>
            <a:effectLst/>
          </p:spPr>
          <p:txBody>
            <a:bodyPr/>
            <a:lstStyle/>
            <a:p>
              <a:endParaRPr lang="en-US"/>
            </a:p>
          </p:txBody>
        </p:sp>
        <p:sp>
          <p:nvSpPr>
            <p:cNvPr id="19474" name="Oval 18"/>
            <p:cNvSpPr>
              <a:spLocks noChangeArrowheads="1"/>
            </p:cNvSpPr>
            <p:nvPr/>
          </p:nvSpPr>
          <p:spPr bwMode="auto">
            <a:xfrm>
              <a:off x="240" y="2304"/>
              <a:ext cx="288" cy="288"/>
            </a:xfrm>
            <a:prstGeom prst="ellipse">
              <a:avLst/>
            </a:prstGeom>
            <a:noFill/>
            <a:ln w="12700" cap="sq">
              <a:solidFill>
                <a:srgbClr val="B2B2B2"/>
              </a:solidFill>
              <a:round/>
              <a:headEnd/>
              <a:tailEnd/>
            </a:ln>
            <a:effectLst/>
          </p:spPr>
          <p:txBody>
            <a:bodyPr/>
            <a:lstStyle/>
            <a:p>
              <a:endParaRPr lang="en-US"/>
            </a:p>
          </p:txBody>
        </p:sp>
        <p:sp>
          <p:nvSpPr>
            <p:cNvPr id="19475" name="Oval 19"/>
            <p:cNvSpPr>
              <a:spLocks noChangeArrowheads="1"/>
            </p:cNvSpPr>
            <p:nvPr/>
          </p:nvSpPr>
          <p:spPr bwMode="auto">
            <a:xfrm>
              <a:off x="576" y="2304"/>
              <a:ext cx="288" cy="288"/>
            </a:xfrm>
            <a:prstGeom prst="ellipse">
              <a:avLst/>
            </a:prstGeom>
            <a:noFill/>
            <a:ln w="12700" cap="sq">
              <a:solidFill>
                <a:srgbClr val="B2B2B2"/>
              </a:solidFill>
              <a:round/>
              <a:headEnd/>
              <a:tailEnd/>
            </a:ln>
            <a:effectLst/>
          </p:spPr>
          <p:txBody>
            <a:bodyPr/>
            <a:lstStyle/>
            <a:p>
              <a:endParaRPr lang="en-US"/>
            </a:p>
          </p:txBody>
        </p:sp>
        <p:sp>
          <p:nvSpPr>
            <p:cNvPr id="19476" name="Oval 20"/>
            <p:cNvSpPr>
              <a:spLocks noChangeArrowheads="1"/>
            </p:cNvSpPr>
            <p:nvPr/>
          </p:nvSpPr>
          <p:spPr bwMode="auto">
            <a:xfrm>
              <a:off x="432" y="2256"/>
              <a:ext cx="288" cy="288"/>
            </a:xfrm>
            <a:prstGeom prst="ellipse">
              <a:avLst/>
            </a:prstGeom>
            <a:noFill/>
            <a:ln w="12700" cap="sq">
              <a:solidFill>
                <a:srgbClr val="B2B2B2"/>
              </a:solidFill>
              <a:round/>
              <a:headEnd/>
              <a:tailEnd/>
            </a:ln>
            <a:effectLst/>
          </p:spPr>
          <p:txBody>
            <a:bodyPr/>
            <a:lstStyle/>
            <a:p>
              <a:endParaRPr lang="en-US"/>
            </a:p>
          </p:txBody>
        </p:sp>
        <p:sp>
          <p:nvSpPr>
            <p:cNvPr id="19477" name="Oval 21"/>
            <p:cNvSpPr>
              <a:spLocks noChangeArrowheads="1"/>
            </p:cNvSpPr>
            <p:nvPr/>
          </p:nvSpPr>
          <p:spPr bwMode="auto">
            <a:xfrm>
              <a:off x="336" y="2688"/>
              <a:ext cx="288" cy="288"/>
            </a:xfrm>
            <a:prstGeom prst="ellipse">
              <a:avLst/>
            </a:prstGeom>
            <a:noFill/>
            <a:ln w="12700" cap="sq">
              <a:solidFill>
                <a:srgbClr val="B2B2B2"/>
              </a:solidFill>
              <a:round/>
              <a:headEnd/>
              <a:tailEnd/>
            </a:ln>
            <a:effectLst/>
          </p:spPr>
          <p:txBody>
            <a:bodyPr/>
            <a:lstStyle/>
            <a:p>
              <a:endParaRPr lang="en-US"/>
            </a:p>
          </p:txBody>
        </p:sp>
        <p:sp>
          <p:nvSpPr>
            <p:cNvPr id="19478" name="Oval 22"/>
            <p:cNvSpPr>
              <a:spLocks noChangeArrowheads="1"/>
            </p:cNvSpPr>
            <p:nvPr/>
          </p:nvSpPr>
          <p:spPr bwMode="auto">
            <a:xfrm>
              <a:off x="816" y="2208"/>
              <a:ext cx="288" cy="288"/>
            </a:xfrm>
            <a:prstGeom prst="ellipse">
              <a:avLst/>
            </a:prstGeom>
            <a:noFill/>
            <a:ln w="12700" cap="sq">
              <a:solidFill>
                <a:srgbClr val="B2B2B2"/>
              </a:solidFill>
              <a:round/>
              <a:headEnd/>
              <a:tailEnd/>
            </a:ln>
            <a:effectLst/>
          </p:spPr>
          <p:txBody>
            <a:bodyPr/>
            <a:lstStyle/>
            <a:p>
              <a:endParaRPr lang="en-US"/>
            </a:p>
          </p:txBody>
        </p:sp>
        <p:sp>
          <p:nvSpPr>
            <p:cNvPr id="19479" name="Oval 23"/>
            <p:cNvSpPr>
              <a:spLocks noChangeArrowheads="1"/>
            </p:cNvSpPr>
            <p:nvPr/>
          </p:nvSpPr>
          <p:spPr bwMode="auto">
            <a:xfrm>
              <a:off x="672" y="2688"/>
              <a:ext cx="288" cy="288"/>
            </a:xfrm>
            <a:prstGeom prst="ellipse">
              <a:avLst/>
            </a:prstGeom>
            <a:noFill/>
            <a:ln w="12700" cap="sq">
              <a:solidFill>
                <a:srgbClr val="B2B2B2"/>
              </a:solidFill>
              <a:round/>
              <a:headEnd/>
              <a:tailEnd/>
            </a:ln>
            <a:effectLst/>
          </p:spPr>
          <p:txBody>
            <a:bodyPr/>
            <a:lstStyle/>
            <a:p>
              <a:endParaRPr lang="en-US"/>
            </a:p>
          </p:txBody>
        </p:sp>
        <p:sp>
          <p:nvSpPr>
            <p:cNvPr id="19480" name="Oval 24"/>
            <p:cNvSpPr>
              <a:spLocks noChangeArrowheads="1"/>
            </p:cNvSpPr>
            <p:nvPr/>
          </p:nvSpPr>
          <p:spPr bwMode="auto">
            <a:xfrm>
              <a:off x="528" y="2928"/>
              <a:ext cx="288" cy="288"/>
            </a:xfrm>
            <a:prstGeom prst="ellipse">
              <a:avLst/>
            </a:prstGeom>
            <a:noFill/>
            <a:ln w="12700" cap="sq">
              <a:solidFill>
                <a:srgbClr val="B2B2B2"/>
              </a:solidFill>
              <a:round/>
              <a:headEnd/>
              <a:tailEnd/>
            </a:ln>
            <a:effectLst/>
          </p:spPr>
          <p:txBody>
            <a:bodyPr/>
            <a:lstStyle/>
            <a:p>
              <a:endParaRPr lang="en-US"/>
            </a:p>
          </p:txBody>
        </p:sp>
        <p:sp>
          <p:nvSpPr>
            <p:cNvPr id="19481" name="Oval 25"/>
            <p:cNvSpPr>
              <a:spLocks noChangeArrowheads="1"/>
            </p:cNvSpPr>
            <p:nvPr/>
          </p:nvSpPr>
          <p:spPr bwMode="auto">
            <a:xfrm>
              <a:off x="720" y="2352"/>
              <a:ext cx="288" cy="288"/>
            </a:xfrm>
            <a:prstGeom prst="ellipse">
              <a:avLst/>
            </a:prstGeom>
            <a:noFill/>
            <a:ln w="12700" cap="sq">
              <a:solidFill>
                <a:srgbClr val="B2B2B2"/>
              </a:solidFill>
              <a:round/>
              <a:headEnd/>
              <a:tailEnd/>
            </a:ln>
            <a:effectLst/>
          </p:spPr>
          <p:txBody>
            <a:bodyPr/>
            <a:lstStyle/>
            <a:p>
              <a:endParaRPr lang="en-US"/>
            </a:p>
          </p:txBody>
        </p:sp>
        <p:sp>
          <p:nvSpPr>
            <p:cNvPr id="19482" name="Oval 26"/>
            <p:cNvSpPr>
              <a:spLocks noChangeArrowheads="1"/>
            </p:cNvSpPr>
            <p:nvPr/>
          </p:nvSpPr>
          <p:spPr bwMode="auto">
            <a:xfrm>
              <a:off x="192" y="2544"/>
              <a:ext cx="288" cy="288"/>
            </a:xfrm>
            <a:prstGeom prst="ellipse">
              <a:avLst/>
            </a:prstGeom>
            <a:noFill/>
            <a:ln w="12700" cap="sq">
              <a:solidFill>
                <a:srgbClr val="B2B2B2"/>
              </a:solidFill>
              <a:round/>
              <a:headEnd/>
              <a:tailEnd/>
            </a:ln>
            <a:effectLst/>
          </p:spPr>
          <p:txBody>
            <a:bodyPr/>
            <a:lstStyle/>
            <a:p>
              <a:endParaRPr lang="en-US"/>
            </a:p>
          </p:txBody>
        </p:sp>
        <p:sp>
          <p:nvSpPr>
            <p:cNvPr id="19483" name="Oval 27"/>
            <p:cNvSpPr>
              <a:spLocks noChangeArrowheads="1"/>
            </p:cNvSpPr>
            <p:nvPr/>
          </p:nvSpPr>
          <p:spPr bwMode="auto">
            <a:xfrm>
              <a:off x="768" y="1872"/>
              <a:ext cx="288" cy="288"/>
            </a:xfrm>
            <a:prstGeom prst="ellipse">
              <a:avLst/>
            </a:prstGeom>
            <a:noFill/>
            <a:ln w="12700" cap="sq">
              <a:solidFill>
                <a:srgbClr val="B2B2B2"/>
              </a:solidFill>
              <a:round/>
              <a:headEnd/>
              <a:tailEnd/>
            </a:ln>
            <a:effectLst/>
          </p:spPr>
          <p:txBody>
            <a:bodyPr/>
            <a:lstStyle/>
            <a:p>
              <a:endParaRPr lang="en-US"/>
            </a:p>
          </p:txBody>
        </p:sp>
        <p:sp>
          <p:nvSpPr>
            <p:cNvPr id="19484" name="Oval 28"/>
            <p:cNvSpPr>
              <a:spLocks noChangeArrowheads="1"/>
            </p:cNvSpPr>
            <p:nvPr/>
          </p:nvSpPr>
          <p:spPr bwMode="auto">
            <a:xfrm>
              <a:off x="144" y="1968"/>
              <a:ext cx="288" cy="288"/>
            </a:xfrm>
            <a:prstGeom prst="ellipse">
              <a:avLst/>
            </a:prstGeom>
            <a:noFill/>
            <a:ln w="12700" cap="sq">
              <a:solidFill>
                <a:srgbClr val="B2B2B2"/>
              </a:solidFill>
              <a:round/>
              <a:headEnd/>
              <a:tailEnd/>
            </a:ln>
            <a:effectLst/>
          </p:spPr>
          <p:txBody>
            <a:bodyPr/>
            <a:lstStyle/>
            <a:p>
              <a:endParaRPr lang="en-US"/>
            </a:p>
          </p:txBody>
        </p:sp>
        <p:sp>
          <p:nvSpPr>
            <p:cNvPr id="19485" name="Oval 29"/>
            <p:cNvSpPr>
              <a:spLocks noChangeArrowheads="1"/>
            </p:cNvSpPr>
            <p:nvPr/>
          </p:nvSpPr>
          <p:spPr bwMode="auto">
            <a:xfrm>
              <a:off x="624" y="3072"/>
              <a:ext cx="288" cy="288"/>
            </a:xfrm>
            <a:prstGeom prst="ellipse">
              <a:avLst/>
            </a:prstGeom>
            <a:noFill/>
            <a:ln w="12700" cap="sq">
              <a:solidFill>
                <a:srgbClr val="B2B2B2"/>
              </a:solidFill>
              <a:round/>
              <a:headEnd/>
              <a:tailEnd/>
            </a:ln>
            <a:effectLst/>
          </p:spPr>
          <p:txBody>
            <a:bodyPr/>
            <a:lstStyle/>
            <a:p>
              <a:endParaRPr lang="en-US"/>
            </a:p>
          </p:txBody>
        </p:sp>
        <p:sp>
          <p:nvSpPr>
            <p:cNvPr id="19486" name="Oval 30"/>
            <p:cNvSpPr>
              <a:spLocks noChangeArrowheads="1"/>
            </p:cNvSpPr>
            <p:nvPr/>
          </p:nvSpPr>
          <p:spPr bwMode="auto">
            <a:xfrm>
              <a:off x="240" y="3264"/>
              <a:ext cx="288" cy="288"/>
            </a:xfrm>
            <a:prstGeom prst="ellipse">
              <a:avLst/>
            </a:prstGeom>
            <a:noFill/>
            <a:ln w="12700" cap="sq">
              <a:solidFill>
                <a:srgbClr val="B2B2B2"/>
              </a:solidFill>
              <a:round/>
              <a:headEnd/>
              <a:tailEnd/>
            </a:ln>
            <a:effectLst/>
          </p:spPr>
          <p:txBody>
            <a:bodyPr/>
            <a:lstStyle/>
            <a:p>
              <a:endParaRPr lang="en-US"/>
            </a:p>
          </p:txBody>
        </p:sp>
        <p:sp>
          <p:nvSpPr>
            <p:cNvPr id="19487" name="Oval 31"/>
            <p:cNvSpPr>
              <a:spLocks noChangeArrowheads="1"/>
            </p:cNvSpPr>
            <p:nvPr/>
          </p:nvSpPr>
          <p:spPr bwMode="auto">
            <a:xfrm>
              <a:off x="384" y="3264"/>
              <a:ext cx="288" cy="288"/>
            </a:xfrm>
            <a:prstGeom prst="ellipse">
              <a:avLst/>
            </a:prstGeom>
            <a:noFill/>
            <a:ln w="12700" cap="sq">
              <a:solidFill>
                <a:srgbClr val="B2B2B2"/>
              </a:solidFill>
              <a:round/>
              <a:headEnd/>
              <a:tailEnd/>
            </a:ln>
            <a:effectLst/>
          </p:spPr>
          <p:txBody>
            <a:bodyPr/>
            <a:lstStyle/>
            <a:p>
              <a:endParaRPr lang="en-US"/>
            </a:p>
          </p:txBody>
        </p:sp>
        <p:sp>
          <p:nvSpPr>
            <p:cNvPr id="19488" name="Oval 32"/>
            <p:cNvSpPr>
              <a:spLocks noChangeArrowheads="1"/>
            </p:cNvSpPr>
            <p:nvPr/>
          </p:nvSpPr>
          <p:spPr bwMode="auto">
            <a:xfrm>
              <a:off x="336" y="3120"/>
              <a:ext cx="288" cy="288"/>
            </a:xfrm>
            <a:prstGeom prst="ellipse">
              <a:avLst/>
            </a:prstGeom>
            <a:noFill/>
            <a:ln w="12700" cap="sq">
              <a:solidFill>
                <a:srgbClr val="B2B2B2"/>
              </a:solidFill>
              <a:round/>
              <a:headEnd/>
              <a:tailEnd/>
            </a:ln>
            <a:effectLst/>
          </p:spPr>
          <p:txBody>
            <a:bodyPr/>
            <a:lstStyle/>
            <a:p>
              <a:endParaRPr lang="en-US"/>
            </a:p>
          </p:txBody>
        </p:sp>
        <p:sp>
          <p:nvSpPr>
            <p:cNvPr id="19489" name="Oval 33"/>
            <p:cNvSpPr>
              <a:spLocks noChangeArrowheads="1"/>
            </p:cNvSpPr>
            <p:nvPr/>
          </p:nvSpPr>
          <p:spPr bwMode="auto">
            <a:xfrm>
              <a:off x="768" y="3264"/>
              <a:ext cx="288" cy="288"/>
            </a:xfrm>
            <a:prstGeom prst="ellipse">
              <a:avLst/>
            </a:prstGeom>
            <a:noFill/>
            <a:ln w="12700" cap="sq">
              <a:solidFill>
                <a:srgbClr val="B2B2B2"/>
              </a:solidFill>
              <a:round/>
              <a:headEnd/>
              <a:tailEnd/>
            </a:ln>
            <a:effectLst/>
          </p:spPr>
          <p:txBody>
            <a:bodyPr/>
            <a:lstStyle/>
            <a:p>
              <a:endParaRPr lang="en-US"/>
            </a:p>
          </p:txBody>
        </p:sp>
        <p:sp>
          <p:nvSpPr>
            <p:cNvPr id="19490" name="Oval 34"/>
            <p:cNvSpPr>
              <a:spLocks noChangeArrowheads="1"/>
            </p:cNvSpPr>
            <p:nvPr/>
          </p:nvSpPr>
          <p:spPr bwMode="auto">
            <a:xfrm>
              <a:off x="240" y="3696"/>
              <a:ext cx="288" cy="288"/>
            </a:xfrm>
            <a:prstGeom prst="ellipse">
              <a:avLst/>
            </a:prstGeom>
            <a:noFill/>
            <a:ln w="12700" cap="sq">
              <a:solidFill>
                <a:srgbClr val="B2B2B2"/>
              </a:solidFill>
              <a:round/>
              <a:headEnd/>
              <a:tailEnd/>
            </a:ln>
            <a:effectLst/>
          </p:spPr>
          <p:txBody>
            <a:bodyPr/>
            <a:lstStyle/>
            <a:p>
              <a:endParaRPr lang="en-US"/>
            </a:p>
          </p:txBody>
        </p:sp>
        <p:sp>
          <p:nvSpPr>
            <p:cNvPr id="19491" name="Oval 35"/>
            <p:cNvSpPr>
              <a:spLocks noChangeArrowheads="1"/>
            </p:cNvSpPr>
            <p:nvPr/>
          </p:nvSpPr>
          <p:spPr bwMode="auto">
            <a:xfrm>
              <a:off x="288" y="3600"/>
              <a:ext cx="288" cy="288"/>
            </a:xfrm>
            <a:prstGeom prst="ellipse">
              <a:avLst/>
            </a:prstGeom>
            <a:noFill/>
            <a:ln w="12700" cap="sq">
              <a:solidFill>
                <a:srgbClr val="B2B2B2"/>
              </a:solidFill>
              <a:round/>
              <a:headEnd/>
              <a:tailEnd/>
            </a:ln>
            <a:effectLst/>
          </p:spPr>
          <p:txBody>
            <a:bodyPr/>
            <a:lstStyle/>
            <a:p>
              <a:endParaRPr lang="en-US"/>
            </a:p>
          </p:txBody>
        </p:sp>
        <p:sp>
          <p:nvSpPr>
            <p:cNvPr id="19492" name="Oval 36"/>
            <p:cNvSpPr>
              <a:spLocks noChangeArrowheads="1"/>
            </p:cNvSpPr>
            <p:nvPr/>
          </p:nvSpPr>
          <p:spPr bwMode="auto">
            <a:xfrm>
              <a:off x="576" y="3408"/>
              <a:ext cx="288" cy="288"/>
            </a:xfrm>
            <a:prstGeom prst="ellipse">
              <a:avLst/>
            </a:prstGeom>
            <a:noFill/>
            <a:ln w="12700" cap="sq">
              <a:solidFill>
                <a:srgbClr val="B2B2B2"/>
              </a:solidFill>
              <a:round/>
              <a:headEnd/>
              <a:tailEnd/>
            </a:ln>
            <a:effectLst/>
          </p:spPr>
          <p:txBody>
            <a:bodyPr/>
            <a:lstStyle/>
            <a:p>
              <a:endParaRPr lang="en-US"/>
            </a:p>
          </p:txBody>
        </p:sp>
        <p:sp>
          <p:nvSpPr>
            <p:cNvPr id="19493" name="Oval 37"/>
            <p:cNvSpPr>
              <a:spLocks noChangeArrowheads="1"/>
            </p:cNvSpPr>
            <p:nvPr/>
          </p:nvSpPr>
          <p:spPr bwMode="auto">
            <a:xfrm>
              <a:off x="528" y="3648"/>
              <a:ext cx="288" cy="288"/>
            </a:xfrm>
            <a:prstGeom prst="ellipse">
              <a:avLst/>
            </a:prstGeom>
            <a:noFill/>
            <a:ln w="12700" cap="sq">
              <a:solidFill>
                <a:srgbClr val="B2B2B2"/>
              </a:solidFill>
              <a:round/>
              <a:headEnd/>
              <a:tailEnd/>
            </a:ln>
            <a:effectLst/>
          </p:spPr>
          <p:txBody>
            <a:bodyPr/>
            <a:lstStyle/>
            <a:p>
              <a:endParaRPr lang="en-US"/>
            </a:p>
          </p:txBody>
        </p:sp>
        <p:sp>
          <p:nvSpPr>
            <p:cNvPr id="19494" name="Oval 38"/>
            <p:cNvSpPr>
              <a:spLocks noChangeArrowheads="1"/>
            </p:cNvSpPr>
            <p:nvPr/>
          </p:nvSpPr>
          <p:spPr bwMode="auto">
            <a:xfrm>
              <a:off x="672" y="3600"/>
              <a:ext cx="288" cy="288"/>
            </a:xfrm>
            <a:prstGeom prst="ellipse">
              <a:avLst/>
            </a:prstGeom>
            <a:noFill/>
            <a:ln w="12700" cap="sq">
              <a:solidFill>
                <a:srgbClr val="B2B2B2"/>
              </a:solidFill>
              <a:round/>
              <a:headEnd/>
              <a:tailEnd/>
            </a:ln>
            <a:effectLst/>
          </p:spPr>
          <p:txBody>
            <a:bodyPr/>
            <a:lstStyle/>
            <a:p>
              <a:endParaRPr lang="en-US"/>
            </a:p>
          </p:txBody>
        </p:sp>
        <p:sp>
          <p:nvSpPr>
            <p:cNvPr id="19495" name="Oval 39"/>
            <p:cNvSpPr>
              <a:spLocks noChangeArrowheads="1"/>
            </p:cNvSpPr>
            <p:nvPr/>
          </p:nvSpPr>
          <p:spPr bwMode="auto">
            <a:xfrm>
              <a:off x="384" y="3936"/>
              <a:ext cx="288" cy="288"/>
            </a:xfrm>
            <a:prstGeom prst="ellipse">
              <a:avLst/>
            </a:prstGeom>
            <a:noFill/>
            <a:ln w="12700" cap="sq">
              <a:solidFill>
                <a:srgbClr val="B2B2B2"/>
              </a:solidFill>
              <a:round/>
              <a:headEnd/>
              <a:tailEnd/>
            </a:ln>
            <a:effectLst/>
          </p:spPr>
          <p:txBody>
            <a:bodyPr/>
            <a:lstStyle/>
            <a:p>
              <a:endParaRPr lang="en-US"/>
            </a:p>
          </p:txBody>
        </p:sp>
        <p:sp>
          <p:nvSpPr>
            <p:cNvPr id="19496" name="Oval 40"/>
            <p:cNvSpPr>
              <a:spLocks noChangeArrowheads="1"/>
            </p:cNvSpPr>
            <p:nvPr/>
          </p:nvSpPr>
          <p:spPr bwMode="auto">
            <a:xfrm>
              <a:off x="576" y="3889"/>
              <a:ext cx="288" cy="288"/>
            </a:xfrm>
            <a:prstGeom prst="ellipse">
              <a:avLst/>
            </a:prstGeom>
            <a:noFill/>
            <a:ln w="12700" cap="sq">
              <a:solidFill>
                <a:srgbClr val="B2B2B2"/>
              </a:solidFill>
              <a:round/>
              <a:headEnd/>
              <a:tailEnd/>
            </a:ln>
            <a:effectLst/>
          </p:spPr>
          <p:txBody>
            <a:bodyPr/>
            <a:lstStyle/>
            <a:p>
              <a:endParaRPr lang="en-US"/>
            </a:p>
          </p:txBody>
        </p:sp>
        <p:sp>
          <p:nvSpPr>
            <p:cNvPr id="19497" name="Oval 41"/>
            <p:cNvSpPr>
              <a:spLocks noChangeArrowheads="1"/>
            </p:cNvSpPr>
            <p:nvPr/>
          </p:nvSpPr>
          <p:spPr bwMode="auto">
            <a:xfrm>
              <a:off x="816" y="4031"/>
              <a:ext cx="288" cy="288"/>
            </a:xfrm>
            <a:prstGeom prst="ellipse">
              <a:avLst/>
            </a:prstGeom>
            <a:noFill/>
            <a:ln w="12700" cap="sq">
              <a:solidFill>
                <a:srgbClr val="B2B2B2"/>
              </a:solidFill>
              <a:round/>
              <a:headEnd/>
              <a:tailEnd/>
            </a:ln>
            <a:effectLst/>
          </p:spPr>
          <p:txBody>
            <a:bodyPr/>
            <a:lstStyle/>
            <a:p>
              <a:endParaRPr lang="en-US"/>
            </a:p>
          </p:txBody>
        </p:sp>
        <p:sp>
          <p:nvSpPr>
            <p:cNvPr id="19498" name="Oval 42"/>
            <p:cNvSpPr>
              <a:spLocks noChangeArrowheads="1"/>
            </p:cNvSpPr>
            <p:nvPr/>
          </p:nvSpPr>
          <p:spPr bwMode="auto">
            <a:xfrm>
              <a:off x="480" y="4032"/>
              <a:ext cx="288" cy="288"/>
            </a:xfrm>
            <a:prstGeom prst="ellipse">
              <a:avLst/>
            </a:prstGeom>
            <a:noFill/>
            <a:ln w="12700" cap="sq">
              <a:solidFill>
                <a:srgbClr val="B2B2B2"/>
              </a:solidFill>
              <a:round/>
              <a:headEnd/>
              <a:tailEnd/>
            </a:ln>
            <a:effectLst/>
          </p:spPr>
          <p:txBody>
            <a:bodyPr/>
            <a:lstStyle/>
            <a:p>
              <a:endParaRPr lang="en-US"/>
            </a:p>
          </p:txBody>
        </p:sp>
        <p:sp>
          <p:nvSpPr>
            <p:cNvPr id="19499" name="Oval 43"/>
            <p:cNvSpPr>
              <a:spLocks noChangeArrowheads="1"/>
            </p:cNvSpPr>
            <p:nvPr/>
          </p:nvSpPr>
          <p:spPr bwMode="auto">
            <a:xfrm>
              <a:off x="144" y="4032"/>
              <a:ext cx="288" cy="288"/>
            </a:xfrm>
            <a:prstGeom prst="ellipse">
              <a:avLst/>
            </a:prstGeom>
            <a:noFill/>
            <a:ln w="12700" cap="sq">
              <a:solidFill>
                <a:srgbClr val="B2B2B2"/>
              </a:solidFill>
              <a:round/>
              <a:headEnd/>
              <a:tailEnd/>
            </a:ln>
            <a:effectLst/>
          </p:spPr>
          <p:txBody>
            <a:bodyPr/>
            <a:lstStyle/>
            <a:p>
              <a:endParaRPr lang="en-US"/>
            </a:p>
          </p:txBody>
        </p:sp>
        <p:sp>
          <p:nvSpPr>
            <p:cNvPr id="19500" name="Oval 44"/>
            <p:cNvSpPr>
              <a:spLocks noChangeArrowheads="1"/>
            </p:cNvSpPr>
            <p:nvPr/>
          </p:nvSpPr>
          <p:spPr bwMode="auto">
            <a:xfrm>
              <a:off x="528" y="2592"/>
              <a:ext cx="288" cy="288"/>
            </a:xfrm>
            <a:prstGeom prst="ellipse">
              <a:avLst/>
            </a:prstGeom>
            <a:noFill/>
            <a:ln w="12700" cap="sq">
              <a:solidFill>
                <a:srgbClr val="B2B2B2"/>
              </a:solidFill>
              <a:round/>
              <a:headEnd/>
              <a:tailEnd/>
            </a:ln>
            <a:effectLst/>
          </p:spPr>
          <p:txBody>
            <a:bodyPr/>
            <a:lstStyle/>
            <a:p>
              <a:endParaRPr lang="en-US"/>
            </a:p>
          </p:txBody>
        </p:sp>
        <p:sp>
          <p:nvSpPr>
            <p:cNvPr id="19501" name="Oval 45"/>
            <p:cNvSpPr>
              <a:spLocks noChangeArrowheads="1"/>
            </p:cNvSpPr>
            <p:nvPr/>
          </p:nvSpPr>
          <p:spPr bwMode="auto">
            <a:xfrm>
              <a:off x="720" y="1344"/>
              <a:ext cx="288" cy="288"/>
            </a:xfrm>
            <a:prstGeom prst="ellipse">
              <a:avLst/>
            </a:prstGeom>
            <a:noFill/>
            <a:ln w="12700" cap="sq">
              <a:solidFill>
                <a:srgbClr val="B2B2B2"/>
              </a:solidFill>
              <a:round/>
              <a:headEnd/>
              <a:tailEnd/>
            </a:ln>
            <a:effectLst/>
          </p:spPr>
          <p:txBody>
            <a:bodyPr/>
            <a:lstStyle/>
            <a:p>
              <a:endParaRPr lang="en-US"/>
            </a:p>
          </p:txBody>
        </p:sp>
        <p:sp>
          <p:nvSpPr>
            <p:cNvPr id="19502" name="Oval 46"/>
            <p:cNvSpPr>
              <a:spLocks noChangeArrowheads="1"/>
            </p:cNvSpPr>
            <p:nvPr/>
          </p:nvSpPr>
          <p:spPr bwMode="auto">
            <a:xfrm>
              <a:off x="96" y="1584"/>
              <a:ext cx="288" cy="288"/>
            </a:xfrm>
            <a:prstGeom prst="ellipse">
              <a:avLst/>
            </a:prstGeom>
            <a:noFill/>
            <a:ln w="12700" cap="sq">
              <a:solidFill>
                <a:srgbClr val="B2B2B2"/>
              </a:solidFill>
              <a:round/>
              <a:headEnd/>
              <a:tailEnd/>
            </a:ln>
            <a:effectLst/>
          </p:spPr>
          <p:txBody>
            <a:bodyPr/>
            <a:lstStyle/>
            <a:p>
              <a:endParaRPr lang="en-US"/>
            </a:p>
          </p:txBody>
        </p:sp>
        <p:sp>
          <p:nvSpPr>
            <p:cNvPr id="19503" name="Oval 47"/>
            <p:cNvSpPr>
              <a:spLocks noChangeArrowheads="1"/>
            </p:cNvSpPr>
            <p:nvPr/>
          </p:nvSpPr>
          <p:spPr bwMode="auto">
            <a:xfrm>
              <a:off x="864" y="2832"/>
              <a:ext cx="288" cy="288"/>
            </a:xfrm>
            <a:prstGeom prst="ellipse">
              <a:avLst/>
            </a:prstGeom>
            <a:noFill/>
            <a:ln w="12700" cap="sq">
              <a:solidFill>
                <a:srgbClr val="B2B2B2"/>
              </a:solidFill>
              <a:round/>
              <a:headEnd/>
              <a:tailEnd/>
            </a:ln>
            <a:effectLst/>
          </p:spPr>
          <p:txBody>
            <a:bodyPr/>
            <a:lstStyle/>
            <a:p>
              <a:endParaRPr lang="en-US"/>
            </a:p>
          </p:txBody>
        </p:sp>
        <p:sp>
          <p:nvSpPr>
            <p:cNvPr id="19504" name="Oval 48"/>
            <p:cNvSpPr>
              <a:spLocks noChangeArrowheads="1"/>
            </p:cNvSpPr>
            <p:nvPr/>
          </p:nvSpPr>
          <p:spPr bwMode="auto">
            <a:xfrm>
              <a:off x="864" y="1680"/>
              <a:ext cx="288" cy="288"/>
            </a:xfrm>
            <a:prstGeom prst="ellipse">
              <a:avLst/>
            </a:prstGeom>
            <a:noFill/>
            <a:ln w="12700" cap="sq">
              <a:solidFill>
                <a:srgbClr val="B2B2B2"/>
              </a:solidFill>
              <a:round/>
              <a:headEnd/>
              <a:tailEnd/>
            </a:ln>
            <a:effectLst/>
          </p:spPr>
          <p:txBody>
            <a:bodyPr/>
            <a:lstStyle/>
            <a:p>
              <a:endParaRPr lang="en-US"/>
            </a:p>
          </p:txBody>
        </p:sp>
        <p:sp>
          <p:nvSpPr>
            <p:cNvPr id="19505" name="Oval 49"/>
            <p:cNvSpPr>
              <a:spLocks noChangeArrowheads="1"/>
            </p:cNvSpPr>
            <p:nvPr/>
          </p:nvSpPr>
          <p:spPr bwMode="auto">
            <a:xfrm>
              <a:off x="864" y="3168"/>
              <a:ext cx="288" cy="288"/>
            </a:xfrm>
            <a:prstGeom prst="ellipse">
              <a:avLst/>
            </a:prstGeom>
            <a:noFill/>
            <a:ln w="12700" cap="sq">
              <a:solidFill>
                <a:srgbClr val="B2B2B2"/>
              </a:solidFill>
              <a:round/>
              <a:headEnd/>
              <a:tailEnd/>
            </a:ln>
            <a:effectLst/>
          </p:spPr>
          <p:txBody>
            <a:bodyPr/>
            <a:lstStyle/>
            <a:p>
              <a:endParaRPr lang="en-US"/>
            </a:p>
          </p:txBody>
        </p:sp>
        <p:sp>
          <p:nvSpPr>
            <p:cNvPr id="19506" name="Oval 50"/>
            <p:cNvSpPr>
              <a:spLocks noChangeArrowheads="1"/>
            </p:cNvSpPr>
            <p:nvPr/>
          </p:nvSpPr>
          <p:spPr bwMode="auto">
            <a:xfrm>
              <a:off x="864" y="3696"/>
              <a:ext cx="288" cy="288"/>
            </a:xfrm>
            <a:prstGeom prst="ellipse">
              <a:avLst/>
            </a:prstGeom>
            <a:noFill/>
            <a:ln w="12700" cap="sq">
              <a:solidFill>
                <a:srgbClr val="B2B2B2"/>
              </a:solidFill>
              <a:round/>
              <a:headEnd/>
              <a:tailEnd/>
            </a:ln>
            <a:effectLst/>
          </p:spPr>
          <p:txBody>
            <a:bodyPr/>
            <a:lstStyle/>
            <a:p>
              <a:endParaRPr lang="en-US"/>
            </a:p>
          </p:txBody>
        </p:sp>
        <p:grpSp>
          <p:nvGrpSpPr>
            <p:cNvPr id="19507" name="Group 51"/>
            <p:cNvGrpSpPr>
              <a:grpSpLocks/>
            </p:cNvGrpSpPr>
            <p:nvPr/>
          </p:nvGrpSpPr>
          <p:grpSpPr bwMode="auto">
            <a:xfrm>
              <a:off x="95" y="145"/>
              <a:ext cx="1008" cy="1007"/>
              <a:chOff x="95" y="145"/>
              <a:chExt cx="1008" cy="1007"/>
            </a:xfrm>
          </p:grpSpPr>
          <p:sp>
            <p:nvSpPr>
              <p:cNvPr id="19508" name="Oval 52"/>
              <p:cNvSpPr>
                <a:spLocks noChangeArrowheads="1"/>
              </p:cNvSpPr>
              <p:nvPr/>
            </p:nvSpPr>
            <p:spPr bwMode="auto">
              <a:xfrm>
                <a:off x="431" y="289"/>
                <a:ext cx="240" cy="240"/>
              </a:xfrm>
              <a:prstGeom prst="ellipse">
                <a:avLst/>
              </a:prstGeom>
              <a:noFill/>
              <a:ln w="12700" cap="sq">
                <a:solidFill>
                  <a:srgbClr val="00FFCC"/>
                </a:solidFill>
                <a:round/>
                <a:headEnd/>
                <a:tailEnd/>
              </a:ln>
              <a:effectLst/>
            </p:spPr>
            <p:txBody>
              <a:bodyPr/>
              <a:lstStyle/>
              <a:p>
                <a:endParaRPr lang="en-US"/>
              </a:p>
            </p:txBody>
          </p:sp>
          <p:sp>
            <p:nvSpPr>
              <p:cNvPr id="19509" name="Oval 53"/>
              <p:cNvSpPr>
                <a:spLocks noChangeArrowheads="1"/>
              </p:cNvSpPr>
              <p:nvPr/>
            </p:nvSpPr>
            <p:spPr bwMode="auto">
              <a:xfrm>
                <a:off x="527" y="625"/>
                <a:ext cx="240" cy="240"/>
              </a:xfrm>
              <a:prstGeom prst="ellipse">
                <a:avLst/>
              </a:prstGeom>
              <a:noFill/>
              <a:ln w="12700" cap="sq">
                <a:solidFill>
                  <a:srgbClr val="00FFCC"/>
                </a:solidFill>
                <a:round/>
                <a:headEnd/>
                <a:tailEnd/>
              </a:ln>
              <a:effectLst/>
            </p:spPr>
            <p:txBody>
              <a:bodyPr/>
              <a:lstStyle/>
              <a:p>
                <a:endParaRPr lang="en-US"/>
              </a:p>
            </p:txBody>
          </p:sp>
          <p:sp>
            <p:nvSpPr>
              <p:cNvPr id="19510" name="Oval 54"/>
              <p:cNvSpPr>
                <a:spLocks noChangeArrowheads="1"/>
              </p:cNvSpPr>
              <p:nvPr/>
            </p:nvSpPr>
            <p:spPr bwMode="auto">
              <a:xfrm>
                <a:off x="815" y="674"/>
                <a:ext cx="240" cy="240"/>
              </a:xfrm>
              <a:prstGeom prst="ellipse">
                <a:avLst/>
              </a:prstGeom>
              <a:noFill/>
              <a:ln w="12700" cap="sq">
                <a:solidFill>
                  <a:srgbClr val="00FFCC"/>
                </a:solidFill>
                <a:round/>
                <a:headEnd/>
                <a:tailEnd/>
              </a:ln>
              <a:effectLst/>
            </p:spPr>
            <p:txBody>
              <a:bodyPr/>
              <a:lstStyle/>
              <a:p>
                <a:endParaRPr lang="en-US"/>
              </a:p>
            </p:txBody>
          </p:sp>
          <p:sp>
            <p:nvSpPr>
              <p:cNvPr id="19511" name="Oval 55"/>
              <p:cNvSpPr>
                <a:spLocks noChangeArrowheads="1"/>
              </p:cNvSpPr>
              <p:nvPr/>
            </p:nvSpPr>
            <p:spPr bwMode="auto">
              <a:xfrm>
                <a:off x="863" y="291"/>
                <a:ext cx="240" cy="240"/>
              </a:xfrm>
              <a:prstGeom prst="ellipse">
                <a:avLst/>
              </a:prstGeom>
              <a:noFill/>
              <a:ln w="12700" cap="sq">
                <a:solidFill>
                  <a:srgbClr val="00FFCC"/>
                </a:solidFill>
                <a:round/>
                <a:headEnd/>
                <a:tailEnd/>
              </a:ln>
              <a:effectLst/>
            </p:spPr>
            <p:txBody>
              <a:bodyPr/>
              <a:lstStyle/>
              <a:p>
                <a:endParaRPr lang="en-US"/>
              </a:p>
            </p:txBody>
          </p:sp>
          <p:sp>
            <p:nvSpPr>
              <p:cNvPr id="19512" name="Oval 56"/>
              <p:cNvSpPr>
                <a:spLocks noChangeArrowheads="1"/>
              </p:cNvSpPr>
              <p:nvPr/>
            </p:nvSpPr>
            <p:spPr bwMode="auto">
              <a:xfrm>
                <a:off x="338" y="816"/>
                <a:ext cx="240" cy="240"/>
              </a:xfrm>
              <a:prstGeom prst="ellipse">
                <a:avLst/>
              </a:prstGeom>
              <a:noFill/>
              <a:ln w="12700" cap="sq">
                <a:solidFill>
                  <a:srgbClr val="00FFCC"/>
                </a:solidFill>
                <a:round/>
                <a:headEnd/>
                <a:tailEnd/>
              </a:ln>
              <a:effectLst/>
            </p:spPr>
            <p:txBody>
              <a:bodyPr/>
              <a:lstStyle/>
              <a:p>
                <a:endParaRPr lang="en-US"/>
              </a:p>
            </p:txBody>
          </p:sp>
          <p:sp>
            <p:nvSpPr>
              <p:cNvPr id="19513" name="Oval 57"/>
              <p:cNvSpPr>
                <a:spLocks noChangeArrowheads="1"/>
              </p:cNvSpPr>
              <p:nvPr/>
            </p:nvSpPr>
            <p:spPr bwMode="auto">
              <a:xfrm>
                <a:off x="770" y="912"/>
                <a:ext cx="240" cy="240"/>
              </a:xfrm>
              <a:prstGeom prst="ellipse">
                <a:avLst/>
              </a:prstGeom>
              <a:noFill/>
              <a:ln w="12700" cap="sq">
                <a:solidFill>
                  <a:srgbClr val="00FFCC"/>
                </a:solidFill>
                <a:round/>
                <a:headEnd/>
                <a:tailEnd/>
              </a:ln>
              <a:effectLst/>
            </p:spPr>
            <p:txBody>
              <a:bodyPr/>
              <a:lstStyle/>
              <a:p>
                <a:endParaRPr lang="en-US"/>
              </a:p>
            </p:txBody>
          </p:sp>
          <p:sp>
            <p:nvSpPr>
              <p:cNvPr id="19514" name="Oval 58"/>
              <p:cNvSpPr>
                <a:spLocks noChangeArrowheads="1"/>
              </p:cNvSpPr>
              <p:nvPr/>
            </p:nvSpPr>
            <p:spPr bwMode="auto">
              <a:xfrm>
                <a:off x="335" y="576"/>
                <a:ext cx="240" cy="240"/>
              </a:xfrm>
              <a:prstGeom prst="ellipse">
                <a:avLst/>
              </a:prstGeom>
              <a:noFill/>
              <a:ln w="12700" cap="sq">
                <a:solidFill>
                  <a:srgbClr val="00FFCC"/>
                </a:solidFill>
                <a:round/>
                <a:headEnd/>
                <a:tailEnd/>
              </a:ln>
              <a:effectLst/>
            </p:spPr>
            <p:txBody>
              <a:bodyPr/>
              <a:lstStyle/>
              <a:p>
                <a:endParaRPr lang="en-US"/>
              </a:p>
            </p:txBody>
          </p:sp>
          <p:sp>
            <p:nvSpPr>
              <p:cNvPr id="19515" name="Oval 59"/>
              <p:cNvSpPr>
                <a:spLocks noChangeArrowheads="1"/>
              </p:cNvSpPr>
              <p:nvPr/>
            </p:nvSpPr>
            <p:spPr bwMode="auto">
              <a:xfrm>
                <a:off x="671" y="768"/>
                <a:ext cx="240" cy="240"/>
              </a:xfrm>
              <a:prstGeom prst="ellipse">
                <a:avLst/>
              </a:prstGeom>
              <a:noFill/>
              <a:ln w="12700" cap="sq">
                <a:solidFill>
                  <a:srgbClr val="00FFCC"/>
                </a:solidFill>
                <a:round/>
                <a:headEnd/>
                <a:tailEnd/>
              </a:ln>
              <a:effectLst/>
            </p:spPr>
            <p:txBody>
              <a:bodyPr/>
              <a:lstStyle/>
              <a:p>
                <a:endParaRPr lang="en-US"/>
              </a:p>
            </p:txBody>
          </p:sp>
          <p:sp>
            <p:nvSpPr>
              <p:cNvPr id="19516" name="Oval 60"/>
              <p:cNvSpPr>
                <a:spLocks noChangeArrowheads="1"/>
              </p:cNvSpPr>
              <p:nvPr/>
            </p:nvSpPr>
            <p:spPr bwMode="auto">
              <a:xfrm>
                <a:off x="431" y="912"/>
                <a:ext cx="240" cy="240"/>
              </a:xfrm>
              <a:prstGeom prst="ellipse">
                <a:avLst/>
              </a:prstGeom>
              <a:noFill/>
              <a:ln w="12700" cap="sq">
                <a:solidFill>
                  <a:srgbClr val="00FFCC"/>
                </a:solidFill>
                <a:round/>
                <a:headEnd/>
                <a:tailEnd/>
              </a:ln>
              <a:effectLst/>
            </p:spPr>
            <p:txBody>
              <a:bodyPr/>
              <a:lstStyle/>
              <a:p>
                <a:endParaRPr lang="en-US"/>
              </a:p>
            </p:txBody>
          </p:sp>
          <p:sp>
            <p:nvSpPr>
              <p:cNvPr id="19517" name="Oval 61"/>
              <p:cNvSpPr>
                <a:spLocks noChangeArrowheads="1"/>
              </p:cNvSpPr>
              <p:nvPr/>
            </p:nvSpPr>
            <p:spPr bwMode="auto">
              <a:xfrm>
                <a:off x="623" y="337"/>
                <a:ext cx="240" cy="240"/>
              </a:xfrm>
              <a:prstGeom prst="ellipse">
                <a:avLst/>
              </a:prstGeom>
              <a:noFill/>
              <a:ln w="12700" cap="sq">
                <a:solidFill>
                  <a:srgbClr val="00FFCC"/>
                </a:solidFill>
                <a:round/>
                <a:headEnd/>
                <a:tailEnd/>
              </a:ln>
              <a:effectLst/>
            </p:spPr>
            <p:txBody>
              <a:bodyPr/>
              <a:lstStyle/>
              <a:p>
                <a:endParaRPr lang="en-US"/>
              </a:p>
            </p:txBody>
          </p:sp>
          <p:sp>
            <p:nvSpPr>
              <p:cNvPr id="19518" name="Oval 62"/>
              <p:cNvSpPr>
                <a:spLocks noChangeArrowheads="1"/>
              </p:cNvSpPr>
              <p:nvPr/>
            </p:nvSpPr>
            <p:spPr bwMode="auto">
              <a:xfrm>
                <a:off x="719" y="433"/>
                <a:ext cx="240" cy="240"/>
              </a:xfrm>
              <a:prstGeom prst="ellipse">
                <a:avLst/>
              </a:prstGeom>
              <a:noFill/>
              <a:ln w="12700" cap="sq">
                <a:solidFill>
                  <a:srgbClr val="00FFCC"/>
                </a:solidFill>
                <a:round/>
                <a:headEnd/>
                <a:tailEnd/>
              </a:ln>
              <a:effectLst/>
            </p:spPr>
            <p:txBody>
              <a:bodyPr/>
              <a:lstStyle/>
              <a:p>
                <a:endParaRPr lang="en-US"/>
              </a:p>
            </p:txBody>
          </p:sp>
          <p:sp>
            <p:nvSpPr>
              <p:cNvPr id="19519" name="Oval 63"/>
              <p:cNvSpPr>
                <a:spLocks noChangeArrowheads="1"/>
              </p:cNvSpPr>
              <p:nvPr/>
            </p:nvSpPr>
            <p:spPr bwMode="auto">
              <a:xfrm>
                <a:off x="383" y="481"/>
                <a:ext cx="240" cy="240"/>
              </a:xfrm>
              <a:prstGeom prst="ellipse">
                <a:avLst/>
              </a:prstGeom>
              <a:noFill/>
              <a:ln w="12700" cap="sq">
                <a:solidFill>
                  <a:srgbClr val="00FFCC"/>
                </a:solidFill>
                <a:round/>
                <a:headEnd/>
                <a:tailEnd/>
              </a:ln>
              <a:effectLst/>
            </p:spPr>
            <p:txBody>
              <a:bodyPr/>
              <a:lstStyle/>
              <a:p>
                <a:endParaRPr lang="en-US"/>
              </a:p>
            </p:txBody>
          </p:sp>
          <p:sp>
            <p:nvSpPr>
              <p:cNvPr id="19520" name="Oval 64"/>
              <p:cNvSpPr>
                <a:spLocks noChangeArrowheads="1"/>
              </p:cNvSpPr>
              <p:nvPr/>
            </p:nvSpPr>
            <p:spPr bwMode="auto">
              <a:xfrm>
                <a:off x="191" y="673"/>
                <a:ext cx="240" cy="240"/>
              </a:xfrm>
              <a:prstGeom prst="ellipse">
                <a:avLst/>
              </a:prstGeom>
              <a:noFill/>
              <a:ln w="12700" cap="sq">
                <a:solidFill>
                  <a:srgbClr val="00FFCC"/>
                </a:solidFill>
                <a:round/>
                <a:headEnd/>
                <a:tailEnd/>
              </a:ln>
              <a:effectLst/>
            </p:spPr>
            <p:txBody>
              <a:bodyPr/>
              <a:lstStyle/>
              <a:p>
                <a:endParaRPr lang="en-US"/>
              </a:p>
            </p:txBody>
          </p:sp>
          <p:sp>
            <p:nvSpPr>
              <p:cNvPr id="19521" name="Oval 65"/>
              <p:cNvSpPr>
                <a:spLocks noChangeArrowheads="1"/>
              </p:cNvSpPr>
              <p:nvPr/>
            </p:nvSpPr>
            <p:spPr bwMode="auto">
              <a:xfrm>
                <a:off x="143" y="385"/>
                <a:ext cx="240" cy="240"/>
              </a:xfrm>
              <a:prstGeom prst="ellipse">
                <a:avLst/>
              </a:prstGeom>
              <a:noFill/>
              <a:ln w="12700" cap="sq">
                <a:solidFill>
                  <a:srgbClr val="00FFCC"/>
                </a:solidFill>
                <a:round/>
                <a:headEnd/>
                <a:tailEnd/>
              </a:ln>
              <a:effectLst/>
            </p:spPr>
            <p:txBody>
              <a:bodyPr/>
              <a:lstStyle/>
              <a:p>
                <a:endParaRPr lang="en-US"/>
              </a:p>
            </p:txBody>
          </p:sp>
          <p:sp>
            <p:nvSpPr>
              <p:cNvPr id="19522" name="Oval 66"/>
              <p:cNvSpPr>
                <a:spLocks noChangeArrowheads="1"/>
              </p:cNvSpPr>
              <p:nvPr/>
            </p:nvSpPr>
            <p:spPr bwMode="auto">
              <a:xfrm>
                <a:off x="95" y="817"/>
                <a:ext cx="240" cy="240"/>
              </a:xfrm>
              <a:prstGeom prst="ellipse">
                <a:avLst/>
              </a:prstGeom>
              <a:noFill/>
              <a:ln w="12700" cap="sq">
                <a:solidFill>
                  <a:srgbClr val="00FFCC"/>
                </a:solidFill>
                <a:round/>
                <a:headEnd/>
                <a:tailEnd/>
              </a:ln>
              <a:effectLst/>
            </p:spPr>
            <p:txBody>
              <a:bodyPr/>
              <a:lstStyle/>
              <a:p>
                <a:endParaRPr lang="en-US"/>
              </a:p>
            </p:txBody>
          </p:sp>
          <p:sp>
            <p:nvSpPr>
              <p:cNvPr id="19523" name="Oval 67"/>
              <p:cNvSpPr>
                <a:spLocks noChangeArrowheads="1"/>
              </p:cNvSpPr>
              <p:nvPr/>
            </p:nvSpPr>
            <p:spPr bwMode="auto">
              <a:xfrm>
                <a:off x="719" y="145"/>
                <a:ext cx="240" cy="240"/>
              </a:xfrm>
              <a:prstGeom prst="ellipse">
                <a:avLst/>
              </a:prstGeom>
              <a:noFill/>
              <a:ln w="12700" cap="sq">
                <a:solidFill>
                  <a:srgbClr val="00FFCC"/>
                </a:solidFill>
                <a:round/>
                <a:headEnd/>
                <a:tailEnd/>
              </a:ln>
              <a:effectLst/>
            </p:spPr>
            <p:txBody>
              <a:bodyPr/>
              <a:lstStyle/>
              <a:p>
                <a:endParaRPr lang="en-US"/>
              </a:p>
            </p:txBody>
          </p:sp>
          <p:sp>
            <p:nvSpPr>
              <p:cNvPr id="19524" name="Oval 68"/>
              <p:cNvSpPr>
                <a:spLocks noChangeArrowheads="1"/>
              </p:cNvSpPr>
              <p:nvPr/>
            </p:nvSpPr>
            <p:spPr bwMode="auto">
              <a:xfrm>
                <a:off x="239" y="193"/>
                <a:ext cx="240" cy="240"/>
              </a:xfrm>
              <a:prstGeom prst="ellipse">
                <a:avLst/>
              </a:prstGeom>
              <a:noFill/>
              <a:ln w="12700" cap="sq">
                <a:solidFill>
                  <a:srgbClr val="00FFCC"/>
                </a:solidFill>
                <a:round/>
                <a:headEnd/>
                <a:tailEnd/>
              </a:ln>
              <a:effectLst/>
            </p:spPr>
            <p:txBody>
              <a:bodyPr/>
              <a:lstStyle/>
              <a:p>
                <a:endParaRPr lang="en-US"/>
              </a:p>
            </p:txBody>
          </p:sp>
        </p:grpSp>
        <p:sp>
          <p:nvSpPr>
            <p:cNvPr id="19525" name="Rectangle 69"/>
            <p:cNvSpPr>
              <a:spLocks noChangeArrowheads="1"/>
            </p:cNvSpPr>
            <p:nvPr/>
          </p:nvSpPr>
          <p:spPr bwMode="auto">
            <a:xfrm>
              <a:off x="192" y="144"/>
              <a:ext cx="816" cy="144"/>
            </a:xfrm>
            <a:prstGeom prst="rect">
              <a:avLst/>
            </a:prstGeom>
            <a:solidFill>
              <a:schemeClr val="bg1"/>
            </a:solidFill>
            <a:ln w="9525">
              <a:noFill/>
              <a:miter lim="800000"/>
              <a:headEnd/>
              <a:tailEnd/>
            </a:ln>
            <a:effectLst/>
          </p:spPr>
          <p:txBody>
            <a:bodyPr/>
            <a:lstStyle/>
            <a:p>
              <a:endParaRPr lang="en-US"/>
            </a:p>
          </p:txBody>
        </p:sp>
        <p:sp>
          <p:nvSpPr>
            <p:cNvPr id="19526" name="Rectangle 70"/>
            <p:cNvSpPr>
              <a:spLocks noChangeArrowheads="1"/>
            </p:cNvSpPr>
            <p:nvPr/>
          </p:nvSpPr>
          <p:spPr bwMode="auto">
            <a:xfrm>
              <a:off x="48" y="240"/>
              <a:ext cx="240" cy="4086"/>
            </a:xfrm>
            <a:prstGeom prst="rect">
              <a:avLst/>
            </a:prstGeom>
            <a:solidFill>
              <a:schemeClr val="bg1"/>
            </a:solidFill>
            <a:ln w="9525">
              <a:noFill/>
              <a:miter lim="800000"/>
              <a:headEnd/>
              <a:tailEnd/>
            </a:ln>
            <a:effectLst/>
          </p:spPr>
          <p:txBody>
            <a:bodyPr/>
            <a:lstStyle/>
            <a:p>
              <a:endParaRPr lang="en-US"/>
            </a:p>
          </p:txBody>
        </p:sp>
        <p:sp>
          <p:nvSpPr>
            <p:cNvPr id="19527" name="Rectangle 71"/>
            <p:cNvSpPr>
              <a:spLocks noChangeArrowheads="1"/>
            </p:cNvSpPr>
            <p:nvPr/>
          </p:nvSpPr>
          <p:spPr bwMode="auto">
            <a:xfrm>
              <a:off x="96" y="816"/>
              <a:ext cx="192" cy="96"/>
            </a:xfrm>
            <a:prstGeom prst="rect">
              <a:avLst/>
            </a:prstGeom>
            <a:solidFill>
              <a:schemeClr val="hlink"/>
            </a:solidFill>
            <a:ln w="9525">
              <a:noFill/>
              <a:miter lim="800000"/>
              <a:headEnd/>
              <a:tailEnd/>
            </a:ln>
            <a:effectLst/>
          </p:spPr>
          <p:txBody>
            <a:bodyPr/>
            <a:lstStyle/>
            <a:p>
              <a:endParaRPr lang="en-US"/>
            </a:p>
          </p:txBody>
        </p:sp>
        <p:sp>
          <p:nvSpPr>
            <p:cNvPr id="19528" name="Rectangle 72"/>
            <p:cNvSpPr>
              <a:spLocks noChangeArrowheads="1"/>
            </p:cNvSpPr>
            <p:nvPr/>
          </p:nvSpPr>
          <p:spPr bwMode="auto">
            <a:xfrm>
              <a:off x="192" y="1056"/>
              <a:ext cx="816" cy="184"/>
            </a:xfrm>
            <a:prstGeom prst="rect">
              <a:avLst/>
            </a:prstGeom>
            <a:solidFill>
              <a:schemeClr val="bg1"/>
            </a:solidFill>
            <a:ln w="9525">
              <a:noFill/>
              <a:miter lim="800000"/>
              <a:headEnd/>
              <a:tailEnd/>
            </a:ln>
            <a:effectLst/>
          </p:spPr>
          <p:txBody>
            <a:bodyPr/>
            <a:lstStyle/>
            <a:p>
              <a:endParaRPr lang="en-US"/>
            </a:p>
          </p:txBody>
        </p:sp>
        <p:sp>
          <p:nvSpPr>
            <p:cNvPr id="19529" name="Rectangle 73"/>
            <p:cNvSpPr>
              <a:spLocks noChangeArrowheads="1"/>
            </p:cNvSpPr>
            <p:nvPr/>
          </p:nvSpPr>
          <p:spPr bwMode="auto">
            <a:xfrm>
              <a:off x="960" y="192"/>
              <a:ext cx="240" cy="4142"/>
            </a:xfrm>
            <a:prstGeom prst="rect">
              <a:avLst/>
            </a:prstGeom>
            <a:solidFill>
              <a:schemeClr val="bg1"/>
            </a:solidFill>
            <a:ln w="9525">
              <a:noFill/>
              <a:miter lim="800000"/>
              <a:headEnd/>
              <a:tailEnd/>
            </a:ln>
            <a:effectLst/>
          </p:spPr>
          <p:txBody>
            <a:bodyPr/>
            <a:lstStyle/>
            <a:p>
              <a:endParaRPr lang="en-US"/>
            </a:p>
          </p:txBody>
        </p:sp>
        <p:sp>
          <p:nvSpPr>
            <p:cNvPr id="19530" name="Rectangle 74"/>
            <p:cNvSpPr>
              <a:spLocks noChangeArrowheads="1"/>
            </p:cNvSpPr>
            <p:nvPr/>
          </p:nvSpPr>
          <p:spPr bwMode="auto">
            <a:xfrm>
              <a:off x="960" y="816"/>
              <a:ext cx="432" cy="96"/>
            </a:xfrm>
            <a:prstGeom prst="rect">
              <a:avLst/>
            </a:prstGeom>
            <a:solidFill>
              <a:schemeClr val="hlink"/>
            </a:solidFill>
            <a:ln w="9525">
              <a:noFill/>
              <a:miter lim="800000"/>
              <a:headEnd/>
              <a:tailEnd/>
            </a:ln>
            <a:effectLst/>
          </p:spPr>
          <p:txBody>
            <a:bodyPr/>
            <a:lstStyle/>
            <a:p>
              <a:endParaRPr lang="en-US"/>
            </a:p>
          </p:txBody>
        </p:sp>
        <p:sp>
          <p:nvSpPr>
            <p:cNvPr id="19531" name="Oval 75"/>
            <p:cNvSpPr>
              <a:spLocks noChangeArrowheads="1"/>
            </p:cNvSpPr>
            <p:nvPr/>
          </p:nvSpPr>
          <p:spPr bwMode="auto">
            <a:xfrm>
              <a:off x="528" y="1584"/>
              <a:ext cx="288" cy="288"/>
            </a:xfrm>
            <a:prstGeom prst="ellipse">
              <a:avLst/>
            </a:prstGeom>
            <a:noFill/>
            <a:ln w="12700" cap="sq">
              <a:solidFill>
                <a:srgbClr val="B2B2B2"/>
              </a:solidFill>
              <a:round/>
              <a:headEnd/>
              <a:tailEnd/>
            </a:ln>
            <a:effectLst/>
          </p:spPr>
          <p:txBody>
            <a:bodyPr/>
            <a:lstStyle/>
            <a:p>
              <a:endParaRPr lang="en-US"/>
            </a:p>
          </p:txBody>
        </p:sp>
      </p:grpSp>
      <p:sp>
        <p:nvSpPr>
          <p:cNvPr id="19532" name="Rectangle 76"/>
          <p:cNvSpPr>
            <a:spLocks noGrp="1" noChangeArrowheads="1"/>
          </p:cNvSpPr>
          <p:nvPr>
            <p:ph type="ctrTitle" sz="quarter"/>
          </p:nvPr>
        </p:nvSpPr>
        <p:spPr>
          <a:xfrm>
            <a:off x="1066800" y="381000"/>
            <a:ext cx="7772400" cy="1143000"/>
          </a:xfrm>
        </p:spPr>
        <p:txBody>
          <a:bodyPr/>
          <a:lstStyle>
            <a:lvl1pPr algn="ctr">
              <a:defRPr/>
            </a:lvl1pPr>
          </a:lstStyle>
          <a:p>
            <a:r>
              <a:rPr lang="en-US"/>
              <a:t>Click to edit Master title style</a:t>
            </a:r>
          </a:p>
        </p:txBody>
      </p:sp>
      <p:sp>
        <p:nvSpPr>
          <p:cNvPr id="19533" name="Rectangle 77"/>
          <p:cNvSpPr>
            <a:spLocks noGrp="1" noChangeArrowheads="1"/>
          </p:cNvSpPr>
          <p:nvPr>
            <p:ph type="subTitle" sz="quarter" idx="1"/>
          </p:nvPr>
        </p:nvSpPr>
        <p:spPr>
          <a:xfrm>
            <a:off x="2562225" y="2286000"/>
            <a:ext cx="5819775" cy="1752600"/>
          </a:xfrm>
        </p:spPr>
        <p:txBody>
          <a:bodyPr/>
          <a:lstStyle>
            <a:lvl1pPr marL="0" indent="0">
              <a:buFont typeface="Wingdings" pitchFamily="2" charset="2"/>
              <a:buNone/>
              <a:defRPr/>
            </a:lvl1pPr>
          </a:lstStyle>
          <a:p>
            <a:r>
              <a:rPr lang="en-US"/>
              <a:t>Click to edit Master subtitle style</a:t>
            </a:r>
          </a:p>
        </p:txBody>
      </p:sp>
      <p:sp>
        <p:nvSpPr>
          <p:cNvPr id="19534" name="Rectangle 78"/>
          <p:cNvSpPr>
            <a:spLocks noChangeArrowheads="1"/>
          </p:cNvSpPr>
          <p:nvPr/>
        </p:nvSpPr>
        <p:spPr bwMode="auto">
          <a:xfrm>
            <a:off x="2286000" y="6029325"/>
            <a:ext cx="222250" cy="827088"/>
          </a:xfrm>
          <a:prstGeom prst="rect">
            <a:avLst/>
          </a:prstGeom>
          <a:solidFill>
            <a:srgbClr val="B2B2B2">
              <a:alpha val="50000"/>
            </a:srgbClr>
          </a:solidFill>
          <a:ln w="9525">
            <a:noFill/>
            <a:miter lim="800000"/>
            <a:headEnd/>
            <a:tailEnd/>
          </a:ln>
          <a:effectLst/>
        </p:spPr>
        <p:txBody>
          <a:bodyPr/>
          <a:lstStyle/>
          <a:p>
            <a:endParaRPr lang="en-US"/>
          </a:p>
        </p:txBody>
      </p:sp>
      <p:sp>
        <p:nvSpPr>
          <p:cNvPr id="19535" name="Rectangle 79"/>
          <p:cNvSpPr>
            <a:spLocks noGrp="1" noChangeArrowheads="1"/>
          </p:cNvSpPr>
          <p:nvPr>
            <p:ph type="dt" sz="quarter" idx="2"/>
          </p:nvPr>
        </p:nvSpPr>
        <p:spPr/>
        <p:txBody>
          <a:bodyPr/>
          <a:lstStyle>
            <a:lvl1pPr>
              <a:defRPr/>
            </a:lvl1pPr>
          </a:lstStyle>
          <a:p>
            <a:endParaRPr lang="en-US"/>
          </a:p>
        </p:txBody>
      </p:sp>
      <p:sp>
        <p:nvSpPr>
          <p:cNvPr id="19536" name="Rectangle 80"/>
          <p:cNvSpPr>
            <a:spLocks noGrp="1" noChangeArrowheads="1"/>
          </p:cNvSpPr>
          <p:nvPr>
            <p:ph type="ftr" sz="quarter" idx="3"/>
          </p:nvPr>
        </p:nvSpPr>
        <p:spPr/>
        <p:txBody>
          <a:bodyPr/>
          <a:lstStyle>
            <a:lvl1pPr>
              <a:defRPr/>
            </a:lvl1pPr>
          </a:lstStyle>
          <a:p>
            <a:endParaRPr lang="en-US"/>
          </a:p>
        </p:txBody>
      </p:sp>
      <p:sp>
        <p:nvSpPr>
          <p:cNvPr id="19537" name="Rectangle 81"/>
          <p:cNvSpPr>
            <a:spLocks noGrp="1" noChangeArrowheads="1"/>
          </p:cNvSpPr>
          <p:nvPr>
            <p:ph type="sldNum" sz="quarter" idx="4"/>
          </p:nvPr>
        </p:nvSpPr>
        <p:spPr/>
        <p:txBody>
          <a:bodyPr/>
          <a:lstStyle>
            <a:lvl1pPr>
              <a:defRPr/>
            </a:lvl1pPr>
          </a:lstStyle>
          <a:p>
            <a:fld id="{AB7BD460-2558-47D7-BFDC-C87D9F337F31}" type="slidenum">
              <a:rPr lang="en-US"/>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9FF2F29-123D-4C96-8385-96E2227EC9F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77100" y="381000"/>
            <a:ext cx="17907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381000"/>
            <a:ext cx="52197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E46F06-F794-44CB-BB6E-7630267CDFC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0DC80BA-8293-4076-AB2C-185F9C84CC8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A87E6D7-CF6E-45AF-9DF0-394A7A95040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08213" y="2286000"/>
            <a:ext cx="31623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22913" y="2286000"/>
            <a:ext cx="3163887"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F47368A-6656-459F-A7CA-19DF3B1F42F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883C85C-BAA3-4D22-973E-245E2C734C4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9D2C2D3-2B61-4596-90B4-B9F6DC7ED00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B7EC8C3-7AF5-40E5-B506-33FEEEE4F1A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5AB281C-E40B-4AF5-8E26-C2D837D5A43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1E5C210-C716-4681-B457-868C931C57E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1905000" y="1982788"/>
            <a:ext cx="7010400" cy="4875212"/>
          </a:xfrm>
          <a:prstGeom prst="rect">
            <a:avLst/>
          </a:prstGeom>
          <a:solidFill>
            <a:schemeClr val="accent1"/>
          </a:solidFill>
          <a:ln w="9525">
            <a:noFill/>
            <a:miter lim="800000"/>
            <a:headEnd/>
            <a:tailEnd/>
          </a:ln>
          <a:effectLst/>
        </p:spPr>
        <p:txBody>
          <a:bodyPr/>
          <a:lstStyle/>
          <a:p>
            <a:endParaRPr lang="en-US"/>
          </a:p>
        </p:txBody>
      </p:sp>
      <p:sp>
        <p:nvSpPr>
          <p:cNvPr id="18435" name="Rectangle 3"/>
          <p:cNvSpPr>
            <a:spLocks noChangeArrowheads="1"/>
          </p:cNvSpPr>
          <p:nvPr/>
        </p:nvSpPr>
        <p:spPr bwMode="auto">
          <a:xfrm>
            <a:off x="152400" y="1295400"/>
            <a:ext cx="8763000" cy="152400"/>
          </a:xfrm>
          <a:prstGeom prst="rect">
            <a:avLst/>
          </a:prstGeom>
          <a:solidFill>
            <a:schemeClr val="hlink"/>
          </a:solidFill>
          <a:ln w="9525">
            <a:noFill/>
            <a:miter lim="800000"/>
            <a:headEnd/>
            <a:tailEnd/>
          </a:ln>
          <a:effectLst/>
        </p:spPr>
        <p:txBody>
          <a:bodyPr/>
          <a:lstStyle/>
          <a:p>
            <a:endParaRPr lang="en-US"/>
          </a:p>
        </p:txBody>
      </p:sp>
      <p:sp>
        <p:nvSpPr>
          <p:cNvPr id="18436" name="Rectangle 4"/>
          <p:cNvSpPr>
            <a:spLocks noGrp="1" noChangeArrowheads="1"/>
          </p:cNvSpPr>
          <p:nvPr>
            <p:ph type="body" idx="1"/>
          </p:nvPr>
        </p:nvSpPr>
        <p:spPr bwMode="auto">
          <a:xfrm>
            <a:off x="2208213" y="2286000"/>
            <a:ext cx="6478587" cy="3886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437" name="Rectangle 5"/>
          <p:cNvSpPr>
            <a:spLocks noGrp="1" noChangeArrowheads="1"/>
          </p:cNvSpPr>
          <p:nvPr>
            <p:ph type="title"/>
          </p:nvPr>
        </p:nvSpPr>
        <p:spPr bwMode="auto">
          <a:xfrm>
            <a:off x="1905000" y="381000"/>
            <a:ext cx="71628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grpSp>
        <p:nvGrpSpPr>
          <p:cNvPr id="18438" name="Group 6"/>
          <p:cNvGrpSpPr>
            <a:grpSpLocks/>
          </p:cNvGrpSpPr>
          <p:nvPr/>
        </p:nvGrpSpPr>
        <p:grpSpPr bwMode="auto">
          <a:xfrm>
            <a:off x="76200" y="228600"/>
            <a:ext cx="2133600" cy="6662738"/>
            <a:chOff x="48" y="144"/>
            <a:chExt cx="1344" cy="4197"/>
          </a:xfrm>
        </p:grpSpPr>
        <p:sp>
          <p:nvSpPr>
            <p:cNvPr id="18439" name="Rectangle 7"/>
            <p:cNvSpPr>
              <a:spLocks noChangeArrowheads="1"/>
            </p:cNvSpPr>
            <p:nvPr/>
          </p:nvSpPr>
          <p:spPr bwMode="auto">
            <a:xfrm>
              <a:off x="288" y="288"/>
              <a:ext cx="672" cy="768"/>
            </a:xfrm>
            <a:prstGeom prst="rect">
              <a:avLst/>
            </a:prstGeom>
            <a:solidFill>
              <a:schemeClr val="accent1"/>
            </a:solidFill>
            <a:ln w="9525">
              <a:noFill/>
              <a:miter lim="800000"/>
              <a:headEnd/>
              <a:tailEnd/>
            </a:ln>
            <a:effectLst/>
          </p:spPr>
          <p:txBody>
            <a:bodyPr/>
            <a:lstStyle/>
            <a:p>
              <a:endParaRPr lang="en-US"/>
            </a:p>
          </p:txBody>
        </p:sp>
        <p:sp>
          <p:nvSpPr>
            <p:cNvPr id="18440" name="Rectangle 8"/>
            <p:cNvSpPr>
              <a:spLocks noChangeArrowheads="1"/>
            </p:cNvSpPr>
            <p:nvPr/>
          </p:nvSpPr>
          <p:spPr bwMode="auto">
            <a:xfrm>
              <a:off x="288" y="1248"/>
              <a:ext cx="672" cy="3071"/>
            </a:xfrm>
            <a:prstGeom prst="rect">
              <a:avLst/>
            </a:prstGeom>
            <a:solidFill>
              <a:schemeClr val="bg2"/>
            </a:solidFill>
            <a:ln w="9525">
              <a:noFill/>
              <a:miter lim="800000"/>
              <a:headEnd/>
              <a:tailEnd/>
            </a:ln>
            <a:effectLst/>
          </p:spPr>
          <p:txBody>
            <a:bodyPr/>
            <a:lstStyle/>
            <a:p>
              <a:endParaRPr lang="en-US"/>
            </a:p>
          </p:txBody>
        </p:sp>
        <p:sp>
          <p:nvSpPr>
            <p:cNvPr id="18441" name="Oval 9"/>
            <p:cNvSpPr>
              <a:spLocks noChangeArrowheads="1"/>
            </p:cNvSpPr>
            <p:nvPr/>
          </p:nvSpPr>
          <p:spPr bwMode="auto">
            <a:xfrm>
              <a:off x="192" y="1200"/>
              <a:ext cx="288" cy="288"/>
            </a:xfrm>
            <a:prstGeom prst="ellipse">
              <a:avLst/>
            </a:prstGeom>
            <a:noFill/>
            <a:ln w="12700" cap="sq">
              <a:solidFill>
                <a:srgbClr val="B2B2B2"/>
              </a:solidFill>
              <a:round/>
              <a:headEnd/>
              <a:tailEnd/>
            </a:ln>
            <a:effectLst/>
          </p:spPr>
          <p:txBody>
            <a:bodyPr/>
            <a:lstStyle/>
            <a:p>
              <a:endParaRPr lang="en-US"/>
            </a:p>
          </p:txBody>
        </p:sp>
        <p:sp>
          <p:nvSpPr>
            <p:cNvPr id="18442" name="Oval 10"/>
            <p:cNvSpPr>
              <a:spLocks noChangeArrowheads="1"/>
            </p:cNvSpPr>
            <p:nvPr/>
          </p:nvSpPr>
          <p:spPr bwMode="auto">
            <a:xfrm>
              <a:off x="528" y="1344"/>
              <a:ext cx="288" cy="288"/>
            </a:xfrm>
            <a:prstGeom prst="ellipse">
              <a:avLst/>
            </a:prstGeom>
            <a:noFill/>
            <a:ln w="12700" cap="sq">
              <a:solidFill>
                <a:srgbClr val="B2B2B2"/>
              </a:solidFill>
              <a:round/>
              <a:headEnd/>
              <a:tailEnd/>
            </a:ln>
            <a:effectLst/>
          </p:spPr>
          <p:txBody>
            <a:bodyPr/>
            <a:lstStyle/>
            <a:p>
              <a:endParaRPr lang="en-US"/>
            </a:p>
          </p:txBody>
        </p:sp>
        <p:sp>
          <p:nvSpPr>
            <p:cNvPr id="18443" name="Oval 11"/>
            <p:cNvSpPr>
              <a:spLocks noChangeArrowheads="1"/>
            </p:cNvSpPr>
            <p:nvPr/>
          </p:nvSpPr>
          <p:spPr bwMode="auto">
            <a:xfrm>
              <a:off x="336" y="1584"/>
              <a:ext cx="288" cy="288"/>
            </a:xfrm>
            <a:prstGeom prst="ellipse">
              <a:avLst/>
            </a:prstGeom>
            <a:noFill/>
            <a:ln w="12700" cap="sq">
              <a:solidFill>
                <a:srgbClr val="B2B2B2"/>
              </a:solidFill>
              <a:round/>
              <a:headEnd/>
              <a:tailEnd/>
            </a:ln>
            <a:effectLst/>
          </p:spPr>
          <p:txBody>
            <a:bodyPr/>
            <a:lstStyle/>
            <a:p>
              <a:endParaRPr lang="en-US"/>
            </a:p>
          </p:txBody>
        </p:sp>
        <p:sp>
          <p:nvSpPr>
            <p:cNvPr id="18444" name="Oval 12"/>
            <p:cNvSpPr>
              <a:spLocks noChangeArrowheads="1"/>
            </p:cNvSpPr>
            <p:nvPr/>
          </p:nvSpPr>
          <p:spPr bwMode="auto">
            <a:xfrm>
              <a:off x="624" y="1152"/>
              <a:ext cx="288" cy="288"/>
            </a:xfrm>
            <a:prstGeom prst="ellipse">
              <a:avLst/>
            </a:prstGeom>
            <a:noFill/>
            <a:ln w="12700" cap="sq">
              <a:solidFill>
                <a:srgbClr val="B2B2B2"/>
              </a:solidFill>
              <a:round/>
              <a:headEnd/>
              <a:tailEnd/>
            </a:ln>
            <a:effectLst/>
          </p:spPr>
          <p:txBody>
            <a:bodyPr/>
            <a:lstStyle/>
            <a:p>
              <a:endParaRPr lang="en-US"/>
            </a:p>
          </p:txBody>
        </p:sp>
        <p:sp>
          <p:nvSpPr>
            <p:cNvPr id="18445" name="Oval 13"/>
            <p:cNvSpPr>
              <a:spLocks noChangeArrowheads="1"/>
            </p:cNvSpPr>
            <p:nvPr/>
          </p:nvSpPr>
          <p:spPr bwMode="auto">
            <a:xfrm>
              <a:off x="288" y="1296"/>
              <a:ext cx="288" cy="288"/>
            </a:xfrm>
            <a:prstGeom prst="ellipse">
              <a:avLst/>
            </a:prstGeom>
            <a:noFill/>
            <a:ln w="12700" cap="sq">
              <a:solidFill>
                <a:srgbClr val="B2B2B2"/>
              </a:solidFill>
              <a:round/>
              <a:headEnd/>
              <a:tailEnd/>
            </a:ln>
            <a:effectLst/>
          </p:spPr>
          <p:txBody>
            <a:bodyPr/>
            <a:lstStyle/>
            <a:p>
              <a:endParaRPr lang="en-US"/>
            </a:p>
          </p:txBody>
        </p:sp>
        <p:sp>
          <p:nvSpPr>
            <p:cNvPr id="18446" name="Oval 14"/>
            <p:cNvSpPr>
              <a:spLocks noChangeArrowheads="1"/>
            </p:cNvSpPr>
            <p:nvPr/>
          </p:nvSpPr>
          <p:spPr bwMode="auto">
            <a:xfrm>
              <a:off x="240" y="2880"/>
              <a:ext cx="288" cy="288"/>
            </a:xfrm>
            <a:prstGeom prst="ellipse">
              <a:avLst/>
            </a:prstGeom>
            <a:noFill/>
            <a:ln w="12700" cap="sq">
              <a:solidFill>
                <a:srgbClr val="B2B2B2"/>
              </a:solidFill>
              <a:round/>
              <a:headEnd/>
              <a:tailEnd/>
            </a:ln>
            <a:effectLst/>
          </p:spPr>
          <p:txBody>
            <a:bodyPr/>
            <a:lstStyle/>
            <a:p>
              <a:endParaRPr lang="en-US"/>
            </a:p>
          </p:txBody>
        </p:sp>
        <p:sp>
          <p:nvSpPr>
            <p:cNvPr id="18447" name="Oval 15"/>
            <p:cNvSpPr>
              <a:spLocks noChangeArrowheads="1"/>
            </p:cNvSpPr>
            <p:nvPr/>
          </p:nvSpPr>
          <p:spPr bwMode="auto">
            <a:xfrm>
              <a:off x="768" y="1536"/>
              <a:ext cx="288" cy="288"/>
            </a:xfrm>
            <a:prstGeom prst="ellipse">
              <a:avLst/>
            </a:prstGeom>
            <a:noFill/>
            <a:ln w="12700" cap="sq">
              <a:solidFill>
                <a:srgbClr val="B2B2B2"/>
              </a:solidFill>
              <a:round/>
              <a:headEnd/>
              <a:tailEnd/>
            </a:ln>
            <a:effectLst/>
          </p:spPr>
          <p:txBody>
            <a:bodyPr/>
            <a:lstStyle/>
            <a:p>
              <a:endParaRPr lang="en-US"/>
            </a:p>
          </p:txBody>
        </p:sp>
        <p:sp>
          <p:nvSpPr>
            <p:cNvPr id="18448" name="Oval 16"/>
            <p:cNvSpPr>
              <a:spLocks noChangeArrowheads="1"/>
            </p:cNvSpPr>
            <p:nvPr/>
          </p:nvSpPr>
          <p:spPr bwMode="auto">
            <a:xfrm>
              <a:off x="528" y="1728"/>
              <a:ext cx="288" cy="288"/>
            </a:xfrm>
            <a:prstGeom prst="ellipse">
              <a:avLst/>
            </a:prstGeom>
            <a:noFill/>
            <a:ln w="12700" cap="sq">
              <a:solidFill>
                <a:srgbClr val="B2B2B2"/>
              </a:solidFill>
              <a:round/>
              <a:headEnd/>
              <a:tailEnd/>
            </a:ln>
            <a:effectLst/>
          </p:spPr>
          <p:txBody>
            <a:bodyPr/>
            <a:lstStyle/>
            <a:p>
              <a:endParaRPr lang="en-US"/>
            </a:p>
          </p:txBody>
        </p:sp>
        <p:sp>
          <p:nvSpPr>
            <p:cNvPr id="18449" name="Oval 17"/>
            <p:cNvSpPr>
              <a:spLocks noChangeArrowheads="1"/>
            </p:cNvSpPr>
            <p:nvPr/>
          </p:nvSpPr>
          <p:spPr bwMode="auto">
            <a:xfrm>
              <a:off x="576" y="1968"/>
              <a:ext cx="288" cy="288"/>
            </a:xfrm>
            <a:prstGeom prst="ellipse">
              <a:avLst/>
            </a:prstGeom>
            <a:noFill/>
            <a:ln w="12700" cap="sq">
              <a:solidFill>
                <a:srgbClr val="B2B2B2"/>
              </a:solidFill>
              <a:round/>
              <a:headEnd/>
              <a:tailEnd/>
            </a:ln>
            <a:effectLst/>
          </p:spPr>
          <p:txBody>
            <a:bodyPr/>
            <a:lstStyle/>
            <a:p>
              <a:endParaRPr lang="en-US"/>
            </a:p>
          </p:txBody>
        </p:sp>
        <p:sp>
          <p:nvSpPr>
            <p:cNvPr id="18450" name="Oval 18"/>
            <p:cNvSpPr>
              <a:spLocks noChangeArrowheads="1"/>
            </p:cNvSpPr>
            <p:nvPr/>
          </p:nvSpPr>
          <p:spPr bwMode="auto">
            <a:xfrm>
              <a:off x="384" y="1968"/>
              <a:ext cx="288" cy="288"/>
            </a:xfrm>
            <a:prstGeom prst="ellipse">
              <a:avLst/>
            </a:prstGeom>
            <a:noFill/>
            <a:ln w="12700" cap="sq">
              <a:solidFill>
                <a:srgbClr val="B2B2B2"/>
              </a:solidFill>
              <a:round/>
              <a:headEnd/>
              <a:tailEnd/>
            </a:ln>
            <a:effectLst/>
          </p:spPr>
          <p:txBody>
            <a:bodyPr/>
            <a:lstStyle/>
            <a:p>
              <a:endParaRPr lang="en-US"/>
            </a:p>
          </p:txBody>
        </p:sp>
        <p:sp>
          <p:nvSpPr>
            <p:cNvPr id="18451" name="Oval 19"/>
            <p:cNvSpPr>
              <a:spLocks noChangeArrowheads="1"/>
            </p:cNvSpPr>
            <p:nvPr/>
          </p:nvSpPr>
          <p:spPr bwMode="auto">
            <a:xfrm>
              <a:off x="192" y="1776"/>
              <a:ext cx="288" cy="288"/>
            </a:xfrm>
            <a:prstGeom prst="ellipse">
              <a:avLst/>
            </a:prstGeom>
            <a:noFill/>
            <a:ln w="12700" cap="sq">
              <a:solidFill>
                <a:srgbClr val="B2B2B2"/>
              </a:solidFill>
              <a:round/>
              <a:headEnd/>
              <a:tailEnd/>
            </a:ln>
            <a:effectLst/>
          </p:spPr>
          <p:txBody>
            <a:bodyPr/>
            <a:lstStyle/>
            <a:p>
              <a:endParaRPr lang="en-US"/>
            </a:p>
          </p:txBody>
        </p:sp>
        <p:sp>
          <p:nvSpPr>
            <p:cNvPr id="18452" name="Oval 20"/>
            <p:cNvSpPr>
              <a:spLocks noChangeArrowheads="1"/>
            </p:cNvSpPr>
            <p:nvPr/>
          </p:nvSpPr>
          <p:spPr bwMode="auto">
            <a:xfrm>
              <a:off x="240" y="2304"/>
              <a:ext cx="288" cy="288"/>
            </a:xfrm>
            <a:prstGeom prst="ellipse">
              <a:avLst/>
            </a:prstGeom>
            <a:noFill/>
            <a:ln w="12700" cap="sq">
              <a:solidFill>
                <a:srgbClr val="B2B2B2"/>
              </a:solidFill>
              <a:round/>
              <a:headEnd/>
              <a:tailEnd/>
            </a:ln>
            <a:effectLst/>
          </p:spPr>
          <p:txBody>
            <a:bodyPr/>
            <a:lstStyle/>
            <a:p>
              <a:endParaRPr lang="en-US"/>
            </a:p>
          </p:txBody>
        </p:sp>
        <p:sp>
          <p:nvSpPr>
            <p:cNvPr id="18453" name="Oval 21"/>
            <p:cNvSpPr>
              <a:spLocks noChangeArrowheads="1"/>
            </p:cNvSpPr>
            <p:nvPr/>
          </p:nvSpPr>
          <p:spPr bwMode="auto">
            <a:xfrm>
              <a:off x="576" y="2304"/>
              <a:ext cx="288" cy="288"/>
            </a:xfrm>
            <a:prstGeom prst="ellipse">
              <a:avLst/>
            </a:prstGeom>
            <a:noFill/>
            <a:ln w="12700" cap="sq">
              <a:solidFill>
                <a:srgbClr val="B2B2B2"/>
              </a:solidFill>
              <a:round/>
              <a:headEnd/>
              <a:tailEnd/>
            </a:ln>
            <a:effectLst/>
          </p:spPr>
          <p:txBody>
            <a:bodyPr/>
            <a:lstStyle/>
            <a:p>
              <a:endParaRPr lang="en-US"/>
            </a:p>
          </p:txBody>
        </p:sp>
        <p:sp>
          <p:nvSpPr>
            <p:cNvPr id="18454" name="Oval 22"/>
            <p:cNvSpPr>
              <a:spLocks noChangeArrowheads="1"/>
            </p:cNvSpPr>
            <p:nvPr/>
          </p:nvSpPr>
          <p:spPr bwMode="auto">
            <a:xfrm>
              <a:off x="432" y="2256"/>
              <a:ext cx="288" cy="288"/>
            </a:xfrm>
            <a:prstGeom prst="ellipse">
              <a:avLst/>
            </a:prstGeom>
            <a:noFill/>
            <a:ln w="12700" cap="sq">
              <a:solidFill>
                <a:srgbClr val="B2B2B2"/>
              </a:solidFill>
              <a:round/>
              <a:headEnd/>
              <a:tailEnd/>
            </a:ln>
            <a:effectLst/>
          </p:spPr>
          <p:txBody>
            <a:bodyPr/>
            <a:lstStyle/>
            <a:p>
              <a:endParaRPr lang="en-US"/>
            </a:p>
          </p:txBody>
        </p:sp>
        <p:sp>
          <p:nvSpPr>
            <p:cNvPr id="18455" name="Oval 23"/>
            <p:cNvSpPr>
              <a:spLocks noChangeArrowheads="1"/>
            </p:cNvSpPr>
            <p:nvPr/>
          </p:nvSpPr>
          <p:spPr bwMode="auto">
            <a:xfrm>
              <a:off x="336" y="2688"/>
              <a:ext cx="288" cy="288"/>
            </a:xfrm>
            <a:prstGeom prst="ellipse">
              <a:avLst/>
            </a:prstGeom>
            <a:noFill/>
            <a:ln w="12700" cap="sq">
              <a:solidFill>
                <a:srgbClr val="B2B2B2"/>
              </a:solidFill>
              <a:round/>
              <a:headEnd/>
              <a:tailEnd/>
            </a:ln>
            <a:effectLst/>
          </p:spPr>
          <p:txBody>
            <a:bodyPr/>
            <a:lstStyle/>
            <a:p>
              <a:endParaRPr lang="en-US"/>
            </a:p>
          </p:txBody>
        </p:sp>
        <p:sp>
          <p:nvSpPr>
            <p:cNvPr id="18456" name="Oval 24"/>
            <p:cNvSpPr>
              <a:spLocks noChangeArrowheads="1"/>
            </p:cNvSpPr>
            <p:nvPr/>
          </p:nvSpPr>
          <p:spPr bwMode="auto">
            <a:xfrm>
              <a:off x="816" y="2208"/>
              <a:ext cx="288" cy="288"/>
            </a:xfrm>
            <a:prstGeom prst="ellipse">
              <a:avLst/>
            </a:prstGeom>
            <a:noFill/>
            <a:ln w="12700" cap="sq">
              <a:solidFill>
                <a:srgbClr val="B2B2B2"/>
              </a:solidFill>
              <a:round/>
              <a:headEnd/>
              <a:tailEnd/>
            </a:ln>
            <a:effectLst/>
          </p:spPr>
          <p:txBody>
            <a:bodyPr/>
            <a:lstStyle/>
            <a:p>
              <a:endParaRPr lang="en-US"/>
            </a:p>
          </p:txBody>
        </p:sp>
        <p:sp>
          <p:nvSpPr>
            <p:cNvPr id="18457" name="Oval 25"/>
            <p:cNvSpPr>
              <a:spLocks noChangeArrowheads="1"/>
            </p:cNvSpPr>
            <p:nvPr/>
          </p:nvSpPr>
          <p:spPr bwMode="auto">
            <a:xfrm>
              <a:off x="672" y="2688"/>
              <a:ext cx="288" cy="288"/>
            </a:xfrm>
            <a:prstGeom prst="ellipse">
              <a:avLst/>
            </a:prstGeom>
            <a:noFill/>
            <a:ln w="12700" cap="sq">
              <a:solidFill>
                <a:srgbClr val="B2B2B2"/>
              </a:solidFill>
              <a:round/>
              <a:headEnd/>
              <a:tailEnd/>
            </a:ln>
            <a:effectLst/>
          </p:spPr>
          <p:txBody>
            <a:bodyPr/>
            <a:lstStyle/>
            <a:p>
              <a:endParaRPr lang="en-US"/>
            </a:p>
          </p:txBody>
        </p:sp>
        <p:sp>
          <p:nvSpPr>
            <p:cNvPr id="18458" name="Oval 26"/>
            <p:cNvSpPr>
              <a:spLocks noChangeArrowheads="1"/>
            </p:cNvSpPr>
            <p:nvPr/>
          </p:nvSpPr>
          <p:spPr bwMode="auto">
            <a:xfrm>
              <a:off x="528" y="2928"/>
              <a:ext cx="288" cy="288"/>
            </a:xfrm>
            <a:prstGeom prst="ellipse">
              <a:avLst/>
            </a:prstGeom>
            <a:noFill/>
            <a:ln w="12700" cap="sq">
              <a:solidFill>
                <a:srgbClr val="B2B2B2"/>
              </a:solidFill>
              <a:round/>
              <a:headEnd/>
              <a:tailEnd/>
            </a:ln>
            <a:effectLst/>
          </p:spPr>
          <p:txBody>
            <a:bodyPr/>
            <a:lstStyle/>
            <a:p>
              <a:endParaRPr lang="en-US"/>
            </a:p>
          </p:txBody>
        </p:sp>
        <p:sp>
          <p:nvSpPr>
            <p:cNvPr id="18459" name="Oval 27"/>
            <p:cNvSpPr>
              <a:spLocks noChangeArrowheads="1"/>
            </p:cNvSpPr>
            <p:nvPr/>
          </p:nvSpPr>
          <p:spPr bwMode="auto">
            <a:xfrm>
              <a:off x="720" y="2352"/>
              <a:ext cx="288" cy="288"/>
            </a:xfrm>
            <a:prstGeom prst="ellipse">
              <a:avLst/>
            </a:prstGeom>
            <a:noFill/>
            <a:ln w="12700" cap="sq">
              <a:solidFill>
                <a:srgbClr val="B2B2B2"/>
              </a:solidFill>
              <a:round/>
              <a:headEnd/>
              <a:tailEnd/>
            </a:ln>
            <a:effectLst/>
          </p:spPr>
          <p:txBody>
            <a:bodyPr/>
            <a:lstStyle/>
            <a:p>
              <a:endParaRPr lang="en-US"/>
            </a:p>
          </p:txBody>
        </p:sp>
        <p:sp>
          <p:nvSpPr>
            <p:cNvPr id="18460" name="Oval 28"/>
            <p:cNvSpPr>
              <a:spLocks noChangeArrowheads="1"/>
            </p:cNvSpPr>
            <p:nvPr/>
          </p:nvSpPr>
          <p:spPr bwMode="auto">
            <a:xfrm>
              <a:off x="192" y="2544"/>
              <a:ext cx="288" cy="288"/>
            </a:xfrm>
            <a:prstGeom prst="ellipse">
              <a:avLst/>
            </a:prstGeom>
            <a:noFill/>
            <a:ln w="12700" cap="sq">
              <a:solidFill>
                <a:srgbClr val="B2B2B2"/>
              </a:solidFill>
              <a:round/>
              <a:headEnd/>
              <a:tailEnd/>
            </a:ln>
            <a:effectLst/>
          </p:spPr>
          <p:txBody>
            <a:bodyPr/>
            <a:lstStyle/>
            <a:p>
              <a:endParaRPr lang="en-US"/>
            </a:p>
          </p:txBody>
        </p:sp>
        <p:sp>
          <p:nvSpPr>
            <p:cNvPr id="18461" name="Oval 29"/>
            <p:cNvSpPr>
              <a:spLocks noChangeArrowheads="1"/>
            </p:cNvSpPr>
            <p:nvPr/>
          </p:nvSpPr>
          <p:spPr bwMode="auto">
            <a:xfrm>
              <a:off x="768" y="1872"/>
              <a:ext cx="288" cy="288"/>
            </a:xfrm>
            <a:prstGeom prst="ellipse">
              <a:avLst/>
            </a:prstGeom>
            <a:noFill/>
            <a:ln w="12700" cap="sq">
              <a:solidFill>
                <a:srgbClr val="B2B2B2"/>
              </a:solidFill>
              <a:round/>
              <a:headEnd/>
              <a:tailEnd/>
            </a:ln>
            <a:effectLst/>
          </p:spPr>
          <p:txBody>
            <a:bodyPr/>
            <a:lstStyle/>
            <a:p>
              <a:endParaRPr lang="en-US"/>
            </a:p>
          </p:txBody>
        </p:sp>
        <p:sp>
          <p:nvSpPr>
            <p:cNvPr id="18462" name="Oval 30"/>
            <p:cNvSpPr>
              <a:spLocks noChangeArrowheads="1"/>
            </p:cNvSpPr>
            <p:nvPr/>
          </p:nvSpPr>
          <p:spPr bwMode="auto">
            <a:xfrm>
              <a:off x="144" y="1968"/>
              <a:ext cx="288" cy="288"/>
            </a:xfrm>
            <a:prstGeom prst="ellipse">
              <a:avLst/>
            </a:prstGeom>
            <a:noFill/>
            <a:ln w="12700" cap="sq">
              <a:solidFill>
                <a:srgbClr val="B2B2B2"/>
              </a:solidFill>
              <a:round/>
              <a:headEnd/>
              <a:tailEnd/>
            </a:ln>
            <a:effectLst/>
          </p:spPr>
          <p:txBody>
            <a:bodyPr/>
            <a:lstStyle/>
            <a:p>
              <a:endParaRPr lang="en-US"/>
            </a:p>
          </p:txBody>
        </p:sp>
        <p:sp>
          <p:nvSpPr>
            <p:cNvPr id="18463" name="Oval 31"/>
            <p:cNvSpPr>
              <a:spLocks noChangeArrowheads="1"/>
            </p:cNvSpPr>
            <p:nvPr/>
          </p:nvSpPr>
          <p:spPr bwMode="auto">
            <a:xfrm>
              <a:off x="624" y="3072"/>
              <a:ext cx="288" cy="288"/>
            </a:xfrm>
            <a:prstGeom prst="ellipse">
              <a:avLst/>
            </a:prstGeom>
            <a:noFill/>
            <a:ln w="12700" cap="sq">
              <a:solidFill>
                <a:srgbClr val="B2B2B2"/>
              </a:solidFill>
              <a:round/>
              <a:headEnd/>
              <a:tailEnd/>
            </a:ln>
            <a:effectLst/>
          </p:spPr>
          <p:txBody>
            <a:bodyPr/>
            <a:lstStyle/>
            <a:p>
              <a:endParaRPr lang="en-US"/>
            </a:p>
          </p:txBody>
        </p:sp>
        <p:sp>
          <p:nvSpPr>
            <p:cNvPr id="18464" name="Oval 32"/>
            <p:cNvSpPr>
              <a:spLocks noChangeArrowheads="1"/>
            </p:cNvSpPr>
            <p:nvPr/>
          </p:nvSpPr>
          <p:spPr bwMode="auto">
            <a:xfrm>
              <a:off x="240" y="3264"/>
              <a:ext cx="288" cy="288"/>
            </a:xfrm>
            <a:prstGeom prst="ellipse">
              <a:avLst/>
            </a:prstGeom>
            <a:noFill/>
            <a:ln w="12700" cap="sq">
              <a:solidFill>
                <a:srgbClr val="B2B2B2"/>
              </a:solidFill>
              <a:round/>
              <a:headEnd/>
              <a:tailEnd/>
            </a:ln>
            <a:effectLst/>
          </p:spPr>
          <p:txBody>
            <a:bodyPr/>
            <a:lstStyle/>
            <a:p>
              <a:endParaRPr lang="en-US"/>
            </a:p>
          </p:txBody>
        </p:sp>
        <p:sp>
          <p:nvSpPr>
            <p:cNvPr id="18465" name="Oval 33"/>
            <p:cNvSpPr>
              <a:spLocks noChangeArrowheads="1"/>
            </p:cNvSpPr>
            <p:nvPr/>
          </p:nvSpPr>
          <p:spPr bwMode="auto">
            <a:xfrm>
              <a:off x="384" y="3264"/>
              <a:ext cx="288" cy="288"/>
            </a:xfrm>
            <a:prstGeom prst="ellipse">
              <a:avLst/>
            </a:prstGeom>
            <a:noFill/>
            <a:ln w="12700" cap="sq">
              <a:solidFill>
                <a:srgbClr val="B2B2B2"/>
              </a:solidFill>
              <a:round/>
              <a:headEnd/>
              <a:tailEnd/>
            </a:ln>
            <a:effectLst/>
          </p:spPr>
          <p:txBody>
            <a:bodyPr/>
            <a:lstStyle/>
            <a:p>
              <a:endParaRPr lang="en-US"/>
            </a:p>
          </p:txBody>
        </p:sp>
        <p:sp>
          <p:nvSpPr>
            <p:cNvPr id="18466" name="Oval 34"/>
            <p:cNvSpPr>
              <a:spLocks noChangeArrowheads="1"/>
            </p:cNvSpPr>
            <p:nvPr/>
          </p:nvSpPr>
          <p:spPr bwMode="auto">
            <a:xfrm>
              <a:off x="336" y="3120"/>
              <a:ext cx="288" cy="288"/>
            </a:xfrm>
            <a:prstGeom prst="ellipse">
              <a:avLst/>
            </a:prstGeom>
            <a:noFill/>
            <a:ln w="12700" cap="sq">
              <a:solidFill>
                <a:srgbClr val="B2B2B2"/>
              </a:solidFill>
              <a:round/>
              <a:headEnd/>
              <a:tailEnd/>
            </a:ln>
            <a:effectLst/>
          </p:spPr>
          <p:txBody>
            <a:bodyPr/>
            <a:lstStyle/>
            <a:p>
              <a:endParaRPr lang="en-US"/>
            </a:p>
          </p:txBody>
        </p:sp>
        <p:sp>
          <p:nvSpPr>
            <p:cNvPr id="18467" name="Oval 35"/>
            <p:cNvSpPr>
              <a:spLocks noChangeArrowheads="1"/>
            </p:cNvSpPr>
            <p:nvPr/>
          </p:nvSpPr>
          <p:spPr bwMode="auto">
            <a:xfrm>
              <a:off x="768" y="3264"/>
              <a:ext cx="288" cy="288"/>
            </a:xfrm>
            <a:prstGeom prst="ellipse">
              <a:avLst/>
            </a:prstGeom>
            <a:noFill/>
            <a:ln w="12700" cap="sq">
              <a:solidFill>
                <a:srgbClr val="B2B2B2"/>
              </a:solidFill>
              <a:round/>
              <a:headEnd/>
              <a:tailEnd/>
            </a:ln>
            <a:effectLst/>
          </p:spPr>
          <p:txBody>
            <a:bodyPr/>
            <a:lstStyle/>
            <a:p>
              <a:endParaRPr lang="en-US"/>
            </a:p>
          </p:txBody>
        </p:sp>
        <p:sp>
          <p:nvSpPr>
            <p:cNvPr id="18468" name="Oval 36"/>
            <p:cNvSpPr>
              <a:spLocks noChangeArrowheads="1"/>
            </p:cNvSpPr>
            <p:nvPr/>
          </p:nvSpPr>
          <p:spPr bwMode="auto">
            <a:xfrm>
              <a:off x="240" y="3696"/>
              <a:ext cx="288" cy="288"/>
            </a:xfrm>
            <a:prstGeom prst="ellipse">
              <a:avLst/>
            </a:prstGeom>
            <a:noFill/>
            <a:ln w="12700" cap="sq">
              <a:solidFill>
                <a:srgbClr val="B2B2B2"/>
              </a:solidFill>
              <a:round/>
              <a:headEnd/>
              <a:tailEnd/>
            </a:ln>
            <a:effectLst/>
          </p:spPr>
          <p:txBody>
            <a:bodyPr/>
            <a:lstStyle/>
            <a:p>
              <a:endParaRPr lang="en-US"/>
            </a:p>
          </p:txBody>
        </p:sp>
        <p:sp>
          <p:nvSpPr>
            <p:cNvPr id="18469" name="Oval 37"/>
            <p:cNvSpPr>
              <a:spLocks noChangeArrowheads="1"/>
            </p:cNvSpPr>
            <p:nvPr/>
          </p:nvSpPr>
          <p:spPr bwMode="auto">
            <a:xfrm>
              <a:off x="288" y="3600"/>
              <a:ext cx="288" cy="288"/>
            </a:xfrm>
            <a:prstGeom prst="ellipse">
              <a:avLst/>
            </a:prstGeom>
            <a:noFill/>
            <a:ln w="12700" cap="sq">
              <a:solidFill>
                <a:srgbClr val="B2B2B2"/>
              </a:solidFill>
              <a:round/>
              <a:headEnd/>
              <a:tailEnd/>
            </a:ln>
            <a:effectLst/>
          </p:spPr>
          <p:txBody>
            <a:bodyPr/>
            <a:lstStyle/>
            <a:p>
              <a:endParaRPr lang="en-US"/>
            </a:p>
          </p:txBody>
        </p:sp>
        <p:sp>
          <p:nvSpPr>
            <p:cNvPr id="18470" name="Oval 38"/>
            <p:cNvSpPr>
              <a:spLocks noChangeArrowheads="1"/>
            </p:cNvSpPr>
            <p:nvPr/>
          </p:nvSpPr>
          <p:spPr bwMode="auto">
            <a:xfrm>
              <a:off x="576" y="3408"/>
              <a:ext cx="288" cy="288"/>
            </a:xfrm>
            <a:prstGeom prst="ellipse">
              <a:avLst/>
            </a:prstGeom>
            <a:noFill/>
            <a:ln w="12700" cap="sq">
              <a:solidFill>
                <a:srgbClr val="B2B2B2"/>
              </a:solidFill>
              <a:round/>
              <a:headEnd/>
              <a:tailEnd/>
            </a:ln>
            <a:effectLst/>
          </p:spPr>
          <p:txBody>
            <a:bodyPr/>
            <a:lstStyle/>
            <a:p>
              <a:endParaRPr lang="en-US"/>
            </a:p>
          </p:txBody>
        </p:sp>
        <p:sp>
          <p:nvSpPr>
            <p:cNvPr id="18471" name="Oval 39"/>
            <p:cNvSpPr>
              <a:spLocks noChangeArrowheads="1"/>
            </p:cNvSpPr>
            <p:nvPr/>
          </p:nvSpPr>
          <p:spPr bwMode="auto">
            <a:xfrm>
              <a:off x="528" y="3648"/>
              <a:ext cx="288" cy="288"/>
            </a:xfrm>
            <a:prstGeom prst="ellipse">
              <a:avLst/>
            </a:prstGeom>
            <a:noFill/>
            <a:ln w="12700" cap="sq">
              <a:solidFill>
                <a:srgbClr val="B2B2B2"/>
              </a:solidFill>
              <a:round/>
              <a:headEnd/>
              <a:tailEnd/>
            </a:ln>
            <a:effectLst/>
          </p:spPr>
          <p:txBody>
            <a:bodyPr/>
            <a:lstStyle/>
            <a:p>
              <a:endParaRPr lang="en-US"/>
            </a:p>
          </p:txBody>
        </p:sp>
        <p:sp>
          <p:nvSpPr>
            <p:cNvPr id="18472" name="Oval 40"/>
            <p:cNvSpPr>
              <a:spLocks noChangeArrowheads="1"/>
            </p:cNvSpPr>
            <p:nvPr/>
          </p:nvSpPr>
          <p:spPr bwMode="auto">
            <a:xfrm>
              <a:off x="672" y="3600"/>
              <a:ext cx="288" cy="288"/>
            </a:xfrm>
            <a:prstGeom prst="ellipse">
              <a:avLst/>
            </a:prstGeom>
            <a:noFill/>
            <a:ln w="12700" cap="sq">
              <a:solidFill>
                <a:srgbClr val="B2B2B2"/>
              </a:solidFill>
              <a:round/>
              <a:headEnd/>
              <a:tailEnd/>
            </a:ln>
            <a:effectLst/>
          </p:spPr>
          <p:txBody>
            <a:bodyPr/>
            <a:lstStyle/>
            <a:p>
              <a:endParaRPr lang="en-US"/>
            </a:p>
          </p:txBody>
        </p:sp>
        <p:sp>
          <p:nvSpPr>
            <p:cNvPr id="18473" name="Oval 41"/>
            <p:cNvSpPr>
              <a:spLocks noChangeArrowheads="1"/>
            </p:cNvSpPr>
            <p:nvPr/>
          </p:nvSpPr>
          <p:spPr bwMode="auto">
            <a:xfrm>
              <a:off x="384" y="3936"/>
              <a:ext cx="288" cy="288"/>
            </a:xfrm>
            <a:prstGeom prst="ellipse">
              <a:avLst/>
            </a:prstGeom>
            <a:noFill/>
            <a:ln w="12700" cap="sq">
              <a:solidFill>
                <a:srgbClr val="B2B2B2"/>
              </a:solidFill>
              <a:round/>
              <a:headEnd/>
              <a:tailEnd/>
            </a:ln>
            <a:effectLst/>
          </p:spPr>
          <p:txBody>
            <a:bodyPr/>
            <a:lstStyle/>
            <a:p>
              <a:endParaRPr lang="en-US"/>
            </a:p>
          </p:txBody>
        </p:sp>
        <p:sp>
          <p:nvSpPr>
            <p:cNvPr id="18474" name="Oval 42"/>
            <p:cNvSpPr>
              <a:spLocks noChangeArrowheads="1"/>
            </p:cNvSpPr>
            <p:nvPr/>
          </p:nvSpPr>
          <p:spPr bwMode="auto">
            <a:xfrm>
              <a:off x="576" y="3889"/>
              <a:ext cx="288" cy="288"/>
            </a:xfrm>
            <a:prstGeom prst="ellipse">
              <a:avLst/>
            </a:prstGeom>
            <a:noFill/>
            <a:ln w="12700" cap="sq">
              <a:solidFill>
                <a:srgbClr val="B2B2B2"/>
              </a:solidFill>
              <a:round/>
              <a:headEnd/>
              <a:tailEnd/>
            </a:ln>
            <a:effectLst/>
          </p:spPr>
          <p:txBody>
            <a:bodyPr/>
            <a:lstStyle/>
            <a:p>
              <a:endParaRPr lang="en-US"/>
            </a:p>
          </p:txBody>
        </p:sp>
        <p:sp>
          <p:nvSpPr>
            <p:cNvPr id="18475" name="Oval 43"/>
            <p:cNvSpPr>
              <a:spLocks noChangeArrowheads="1"/>
            </p:cNvSpPr>
            <p:nvPr/>
          </p:nvSpPr>
          <p:spPr bwMode="auto">
            <a:xfrm>
              <a:off x="816" y="4031"/>
              <a:ext cx="288" cy="288"/>
            </a:xfrm>
            <a:prstGeom prst="ellipse">
              <a:avLst/>
            </a:prstGeom>
            <a:noFill/>
            <a:ln w="12700" cap="sq">
              <a:solidFill>
                <a:srgbClr val="B2B2B2"/>
              </a:solidFill>
              <a:round/>
              <a:headEnd/>
              <a:tailEnd/>
            </a:ln>
            <a:effectLst/>
          </p:spPr>
          <p:txBody>
            <a:bodyPr/>
            <a:lstStyle/>
            <a:p>
              <a:endParaRPr lang="en-US"/>
            </a:p>
          </p:txBody>
        </p:sp>
        <p:sp>
          <p:nvSpPr>
            <p:cNvPr id="18476" name="Oval 44"/>
            <p:cNvSpPr>
              <a:spLocks noChangeArrowheads="1"/>
            </p:cNvSpPr>
            <p:nvPr/>
          </p:nvSpPr>
          <p:spPr bwMode="auto">
            <a:xfrm>
              <a:off x="480" y="4032"/>
              <a:ext cx="288" cy="288"/>
            </a:xfrm>
            <a:prstGeom prst="ellipse">
              <a:avLst/>
            </a:prstGeom>
            <a:noFill/>
            <a:ln w="12700" cap="sq">
              <a:solidFill>
                <a:srgbClr val="B2B2B2"/>
              </a:solidFill>
              <a:round/>
              <a:headEnd/>
              <a:tailEnd/>
            </a:ln>
            <a:effectLst/>
          </p:spPr>
          <p:txBody>
            <a:bodyPr/>
            <a:lstStyle/>
            <a:p>
              <a:endParaRPr lang="en-US"/>
            </a:p>
          </p:txBody>
        </p:sp>
        <p:sp>
          <p:nvSpPr>
            <p:cNvPr id="18477" name="Oval 45"/>
            <p:cNvSpPr>
              <a:spLocks noChangeArrowheads="1"/>
            </p:cNvSpPr>
            <p:nvPr/>
          </p:nvSpPr>
          <p:spPr bwMode="auto">
            <a:xfrm>
              <a:off x="144" y="4032"/>
              <a:ext cx="288" cy="288"/>
            </a:xfrm>
            <a:prstGeom prst="ellipse">
              <a:avLst/>
            </a:prstGeom>
            <a:noFill/>
            <a:ln w="12700" cap="sq">
              <a:solidFill>
                <a:srgbClr val="B2B2B2"/>
              </a:solidFill>
              <a:round/>
              <a:headEnd/>
              <a:tailEnd/>
            </a:ln>
            <a:effectLst/>
          </p:spPr>
          <p:txBody>
            <a:bodyPr/>
            <a:lstStyle/>
            <a:p>
              <a:endParaRPr lang="en-US"/>
            </a:p>
          </p:txBody>
        </p:sp>
        <p:sp>
          <p:nvSpPr>
            <p:cNvPr id="18478" name="Oval 46"/>
            <p:cNvSpPr>
              <a:spLocks noChangeArrowheads="1"/>
            </p:cNvSpPr>
            <p:nvPr/>
          </p:nvSpPr>
          <p:spPr bwMode="auto">
            <a:xfrm>
              <a:off x="528" y="2592"/>
              <a:ext cx="288" cy="288"/>
            </a:xfrm>
            <a:prstGeom prst="ellipse">
              <a:avLst/>
            </a:prstGeom>
            <a:noFill/>
            <a:ln w="12700" cap="sq">
              <a:solidFill>
                <a:srgbClr val="B2B2B2"/>
              </a:solidFill>
              <a:round/>
              <a:headEnd/>
              <a:tailEnd/>
            </a:ln>
            <a:effectLst/>
          </p:spPr>
          <p:txBody>
            <a:bodyPr/>
            <a:lstStyle/>
            <a:p>
              <a:endParaRPr lang="en-US"/>
            </a:p>
          </p:txBody>
        </p:sp>
        <p:sp>
          <p:nvSpPr>
            <p:cNvPr id="18479" name="Oval 47"/>
            <p:cNvSpPr>
              <a:spLocks noChangeArrowheads="1"/>
            </p:cNvSpPr>
            <p:nvPr/>
          </p:nvSpPr>
          <p:spPr bwMode="auto">
            <a:xfrm>
              <a:off x="720" y="1344"/>
              <a:ext cx="288" cy="288"/>
            </a:xfrm>
            <a:prstGeom prst="ellipse">
              <a:avLst/>
            </a:prstGeom>
            <a:noFill/>
            <a:ln w="12700" cap="sq">
              <a:solidFill>
                <a:srgbClr val="B2B2B2"/>
              </a:solidFill>
              <a:round/>
              <a:headEnd/>
              <a:tailEnd/>
            </a:ln>
            <a:effectLst/>
          </p:spPr>
          <p:txBody>
            <a:bodyPr/>
            <a:lstStyle/>
            <a:p>
              <a:endParaRPr lang="en-US"/>
            </a:p>
          </p:txBody>
        </p:sp>
        <p:sp>
          <p:nvSpPr>
            <p:cNvPr id="18480" name="Oval 48"/>
            <p:cNvSpPr>
              <a:spLocks noChangeArrowheads="1"/>
            </p:cNvSpPr>
            <p:nvPr/>
          </p:nvSpPr>
          <p:spPr bwMode="auto">
            <a:xfrm>
              <a:off x="96" y="1584"/>
              <a:ext cx="288" cy="288"/>
            </a:xfrm>
            <a:prstGeom prst="ellipse">
              <a:avLst/>
            </a:prstGeom>
            <a:noFill/>
            <a:ln w="12700" cap="sq">
              <a:solidFill>
                <a:srgbClr val="B2B2B2"/>
              </a:solidFill>
              <a:round/>
              <a:headEnd/>
              <a:tailEnd/>
            </a:ln>
            <a:effectLst/>
          </p:spPr>
          <p:txBody>
            <a:bodyPr/>
            <a:lstStyle/>
            <a:p>
              <a:endParaRPr lang="en-US"/>
            </a:p>
          </p:txBody>
        </p:sp>
        <p:sp>
          <p:nvSpPr>
            <p:cNvPr id="18481" name="Oval 49"/>
            <p:cNvSpPr>
              <a:spLocks noChangeArrowheads="1"/>
            </p:cNvSpPr>
            <p:nvPr/>
          </p:nvSpPr>
          <p:spPr bwMode="auto">
            <a:xfrm>
              <a:off x="864" y="2832"/>
              <a:ext cx="288" cy="288"/>
            </a:xfrm>
            <a:prstGeom prst="ellipse">
              <a:avLst/>
            </a:prstGeom>
            <a:noFill/>
            <a:ln w="12700" cap="sq">
              <a:solidFill>
                <a:srgbClr val="B2B2B2"/>
              </a:solidFill>
              <a:round/>
              <a:headEnd/>
              <a:tailEnd/>
            </a:ln>
            <a:effectLst/>
          </p:spPr>
          <p:txBody>
            <a:bodyPr/>
            <a:lstStyle/>
            <a:p>
              <a:endParaRPr lang="en-US"/>
            </a:p>
          </p:txBody>
        </p:sp>
        <p:sp>
          <p:nvSpPr>
            <p:cNvPr id="18482" name="Oval 50"/>
            <p:cNvSpPr>
              <a:spLocks noChangeArrowheads="1"/>
            </p:cNvSpPr>
            <p:nvPr/>
          </p:nvSpPr>
          <p:spPr bwMode="auto">
            <a:xfrm>
              <a:off x="864" y="1680"/>
              <a:ext cx="288" cy="288"/>
            </a:xfrm>
            <a:prstGeom prst="ellipse">
              <a:avLst/>
            </a:prstGeom>
            <a:noFill/>
            <a:ln w="12700" cap="sq">
              <a:solidFill>
                <a:srgbClr val="B2B2B2"/>
              </a:solidFill>
              <a:round/>
              <a:headEnd/>
              <a:tailEnd/>
            </a:ln>
            <a:effectLst/>
          </p:spPr>
          <p:txBody>
            <a:bodyPr/>
            <a:lstStyle/>
            <a:p>
              <a:endParaRPr lang="en-US"/>
            </a:p>
          </p:txBody>
        </p:sp>
        <p:sp>
          <p:nvSpPr>
            <p:cNvPr id="18483" name="Oval 51"/>
            <p:cNvSpPr>
              <a:spLocks noChangeArrowheads="1"/>
            </p:cNvSpPr>
            <p:nvPr/>
          </p:nvSpPr>
          <p:spPr bwMode="auto">
            <a:xfrm>
              <a:off x="864" y="3168"/>
              <a:ext cx="288" cy="288"/>
            </a:xfrm>
            <a:prstGeom prst="ellipse">
              <a:avLst/>
            </a:prstGeom>
            <a:noFill/>
            <a:ln w="12700" cap="sq">
              <a:solidFill>
                <a:srgbClr val="B2B2B2"/>
              </a:solidFill>
              <a:round/>
              <a:headEnd/>
              <a:tailEnd/>
            </a:ln>
            <a:effectLst/>
          </p:spPr>
          <p:txBody>
            <a:bodyPr/>
            <a:lstStyle/>
            <a:p>
              <a:endParaRPr lang="en-US"/>
            </a:p>
          </p:txBody>
        </p:sp>
        <p:sp>
          <p:nvSpPr>
            <p:cNvPr id="18484" name="Oval 52"/>
            <p:cNvSpPr>
              <a:spLocks noChangeArrowheads="1"/>
            </p:cNvSpPr>
            <p:nvPr/>
          </p:nvSpPr>
          <p:spPr bwMode="auto">
            <a:xfrm>
              <a:off x="864" y="3696"/>
              <a:ext cx="288" cy="288"/>
            </a:xfrm>
            <a:prstGeom prst="ellipse">
              <a:avLst/>
            </a:prstGeom>
            <a:noFill/>
            <a:ln w="12700" cap="sq">
              <a:solidFill>
                <a:srgbClr val="B2B2B2"/>
              </a:solidFill>
              <a:round/>
              <a:headEnd/>
              <a:tailEnd/>
            </a:ln>
            <a:effectLst/>
          </p:spPr>
          <p:txBody>
            <a:bodyPr/>
            <a:lstStyle/>
            <a:p>
              <a:endParaRPr lang="en-US"/>
            </a:p>
          </p:txBody>
        </p:sp>
        <p:grpSp>
          <p:nvGrpSpPr>
            <p:cNvPr id="18485" name="Group 53"/>
            <p:cNvGrpSpPr>
              <a:grpSpLocks/>
            </p:cNvGrpSpPr>
            <p:nvPr/>
          </p:nvGrpSpPr>
          <p:grpSpPr bwMode="auto">
            <a:xfrm>
              <a:off x="95" y="145"/>
              <a:ext cx="1008" cy="1007"/>
              <a:chOff x="95" y="145"/>
              <a:chExt cx="1008" cy="1007"/>
            </a:xfrm>
          </p:grpSpPr>
          <p:sp>
            <p:nvSpPr>
              <p:cNvPr id="18486" name="Oval 54"/>
              <p:cNvSpPr>
                <a:spLocks noChangeArrowheads="1"/>
              </p:cNvSpPr>
              <p:nvPr/>
            </p:nvSpPr>
            <p:spPr bwMode="auto">
              <a:xfrm>
                <a:off x="431" y="289"/>
                <a:ext cx="240" cy="240"/>
              </a:xfrm>
              <a:prstGeom prst="ellipse">
                <a:avLst/>
              </a:prstGeom>
              <a:noFill/>
              <a:ln w="12700" cap="sq">
                <a:solidFill>
                  <a:srgbClr val="00FFCC"/>
                </a:solidFill>
                <a:round/>
                <a:headEnd/>
                <a:tailEnd/>
              </a:ln>
              <a:effectLst/>
            </p:spPr>
            <p:txBody>
              <a:bodyPr/>
              <a:lstStyle/>
              <a:p>
                <a:endParaRPr lang="en-US"/>
              </a:p>
            </p:txBody>
          </p:sp>
          <p:sp>
            <p:nvSpPr>
              <p:cNvPr id="18487" name="Oval 55"/>
              <p:cNvSpPr>
                <a:spLocks noChangeArrowheads="1"/>
              </p:cNvSpPr>
              <p:nvPr/>
            </p:nvSpPr>
            <p:spPr bwMode="auto">
              <a:xfrm>
                <a:off x="527" y="625"/>
                <a:ext cx="240" cy="240"/>
              </a:xfrm>
              <a:prstGeom prst="ellipse">
                <a:avLst/>
              </a:prstGeom>
              <a:noFill/>
              <a:ln w="12700" cap="sq">
                <a:solidFill>
                  <a:srgbClr val="00FFCC"/>
                </a:solidFill>
                <a:round/>
                <a:headEnd/>
                <a:tailEnd/>
              </a:ln>
              <a:effectLst/>
            </p:spPr>
            <p:txBody>
              <a:bodyPr/>
              <a:lstStyle/>
              <a:p>
                <a:endParaRPr lang="en-US"/>
              </a:p>
            </p:txBody>
          </p:sp>
          <p:sp>
            <p:nvSpPr>
              <p:cNvPr id="18488" name="Oval 56"/>
              <p:cNvSpPr>
                <a:spLocks noChangeArrowheads="1"/>
              </p:cNvSpPr>
              <p:nvPr/>
            </p:nvSpPr>
            <p:spPr bwMode="auto">
              <a:xfrm>
                <a:off x="815" y="674"/>
                <a:ext cx="240" cy="240"/>
              </a:xfrm>
              <a:prstGeom prst="ellipse">
                <a:avLst/>
              </a:prstGeom>
              <a:noFill/>
              <a:ln w="12700" cap="sq">
                <a:solidFill>
                  <a:srgbClr val="00FFCC"/>
                </a:solidFill>
                <a:round/>
                <a:headEnd/>
                <a:tailEnd/>
              </a:ln>
              <a:effectLst/>
            </p:spPr>
            <p:txBody>
              <a:bodyPr/>
              <a:lstStyle/>
              <a:p>
                <a:endParaRPr lang="en-US"/>
              </a:p>
            </p:txBody>
          </p:sp>
          <p:sp>
            <p:nvSpPr>
              <p:cNvPr id="18489" name="Oval 57"/>
              <p:cNvSpPr>
                <a:spLocks noChangeArrowheads="1"/>
              </p:cNvSpPr>
              <p:nvPr/>
            </p:nvSpPr>
            <p:spPr bwMode="auto">
              <a:xfrm>
                <a:off x="863" y="291"/>
                <a:ext cx="240" cy="240"/>
              </a:xfrm>
              <a:prstGeom prst="ellipse">
                <a:avLst/>
              </a:prstGeom>
              <a:noFill/>
              <a:ln w="12700" cap="sq">
                <a:solidFill>
                  <a:srgbClr val="00FFCC"/>
                </a:solidFill>
                <a:round/>
                <a:headEnd/>
                <a:tailEnd/>
              </a:ln>
              <a:effectLst/>
            </p:spPr>
            <p:txBody>
              <a:bodyPr/>
              <a:lstStyle/>
              <a:p>
                <a:endParaRPr lang="en-US"/>
              </a:p>
            </p:txBody>
          </p:sp>
          <p:sp>
            <p:nvSpPr>
              <p:cNvPr id="18490" name="Oval 58"/>
              <p:cNvSpPr>
                <a:spLocks noChangeArrowheads="1"/>
              </p:cNvSpPr>
              <p:nvPr/>
            </p:nvSpPr>
            <p:spPr bwMode="auto">
              <a:xfrm>
                <a:off x="338" y="816"/>
                <a:ext cx="240" cy="240"/>
              </a:xfrm>
              <a:prstGeom prst="ellipse">
                <a:avLst/>
              </a:prstGeom>
              <a:noFill/>
              <a:ln w="12700" cap="sq">
                <a:solidFill>
                  <a:srgbClr val="00FFCC"/>
                </a:solidFill>
                <a:round/>
                <a:headEnd/>
                <a:tailEnd/>
              </a:ln>
              <a:effectLst/>
            </p:spPr>
            <p:txBody>
              <a:bodyPr/>
              <a:lstStyle/>
              <a:p>
                <a:endParaRPr lang="en-US"/>
              </a:p>
            </p:txBody>
          </p:sp>
          <p:sp>
            <p:nvSpPr>
              <p:cNvPr id="18491" name="Oval 59"/>
              <p:cNvSpPr>
                <a:spLocks noChangeArrowheads="1"/>
              </p:cNvSpPr>
              <p:nvPr/>
            </p:nvSpPr>
            <p:spPr bwMode="auto">
              <a:xfrm>
                <a:off x="770" y="912"/>
                <a:ext cx="240" cy="240"/>
              </a:xfrm>
              <a:prstGeom prst="ellipse">
                <a:avLst/>
              </a:prstGeom>
              <a:noFill/>
              <a:ln w="12700" cap="sq">
                <a:solidFill>
                  <a:srgbClr val="00FFCC"/>
                </a:solidFill>
                <a:round/>
                <a:headEnd/>
                <a:tailEnd/>
              </a:ln>
              <a:effectLst/>
            </p:spPr>
            <p:txBody>
              <a:bodyPr/>
              <a:lstStyle/>
              <a:p>
                <a:endParaRPr lang="en-US"/>
              </a:p>
            </p:txBody>
          </p:sp>
          <p:sp>
            <p:nvSpPr>
              <p:cNvPr id="18492" name="Oval 60"/>
              <p:cNvSpPr>
                <a:spLocks noChangeArrowheads="1"/>
              </p:cNvSpPr>
              <p:nvPr/>
            </p:nvSpPr>
            <p:spPr bwMode="auto">
              <a:xfrm>
                <a:off x="335" y="576"/>
                <a:ext cx="240" cy="240"/>
              </a:xfrm>
              <a:prstGeom prst="ellipse">
                <a:avLst/>
              </a:prstGeom>
              <a:noFill/>
              <a:ln w="12700" cap="sq">
                <a:solidFill>
                  <a:srgbClr val="00FFCC"/>
                </a:solidFill>
                <a:round/>
                <a:headEnd/>
                <a:tailEnd/>
              </a:ln>
              <a:effectLst/>
            </p:spPr>
            <p:txBody>
              <a:bodyPr/>
              <a:lstStyle/>
              <a:p>
                <a:endParaRPr lang="en-US"/>
              </a:p>
            </p:txBody>
          </p:sp>
          <p:sp>
            <p:nvSpPr>
              <p:cNvPr id="18493" name="Oval 61"/>
              <p:cNvSpPr>
                <a:spLocks noChangeArrowheads="1"/>
              </p:cNvSpPr>
              <p:nvPr/>
            </p:nvSpPr>
            <p:spPr bwMode="auto">
              <a:xfrm>
                <a:off x="671" y="768"/>
                <a:ext cx="240" cy="240"/>
              </a:xfrm>
              <a:prstGeom prst="ellipse">
                <a:avLst/>
              </a:prstGeom>
              <a:noFill/>
              <a:ln w="12700" cap="sq">
                <a:solidFill>
                  <a:srgbClr val="00FFCC"/>
                </a:solidFill>
                <a:round/>
                <a:headEnd/>
                <a:tailEnd/>
              </a:ln>
              <a:effectLst/>
            </p:spPr>
            <p:txBody>
              <a:bodyPr/>
              <a:lstStyle/>
              <a:p>
                <a:endParaRPr lang="en-US"/>
              </a:p>
            </p:txBody>
          </p:sp>
          <p:sp>
            <p:nvSpPr>
              <p:cNvPr id="18494" name="Oval 62"/>
              <p:cNvSpPr>
                <a:spLocks noChangeArrowheads="1"/>
              </p:cNvSpPr>
              <p:nvPr/>
            </p:nvSpPr>
            <p:spPr bwMode="auto">
              <a:xfrm>
                <a:off x="431" y="912"/>
                <a:ext cx="240" cy="240"/>
              </a:xfrm>
              <a:prstGeom prst="ellipse">
                <a:avLst/>
              </a:prstGeom>
              <a:noFill/>
              <a:ln w="12700" cap="sq">
                <a:solidFill>
                  <a:srgbClr val="00FFCC"/>
                </a:solidFill>
                <a:round/>
                <a:headEnd/>
                <a:tailEnd/>
              </a:ln>
              <a:effectLst/>
            </p:spPr>
            <p:txBody>
              <a:bodyPr/>
              <a:lstStyle/>
              <a:p>
                <a:endParaRPr lang="en-US"/>
              </a:p>
            </p:txBody>
          </p:sp>
          <p:sp>
            <p:nvSpPr>
              <p:cNvPr id="18495" name="Oval 63"/>
              <p:cNvSpPr>
                <a:spLocks noChangeArrowheads="1"/>
              </p:cNvSpPr>
              <p:nvPr/>
            </p:nvSpPr>
            <p:spPr bwMode="auto">
              <a:xfrm>
                <a:off x="623" y="337"/>
                <a:ext cx="240" cy="240"/>
              </a:xfrm>
              <a:prstGeom prst="ellipse">
                <a:avLst/>
              </a:prstGeom>
              <a:noFill/>
              <a:ln w="12700" cap="sq">
                <a:solidFill>
                  <a:srgbClr val="00FFCC"/>
                </a:solidFill>
                <a:round/>
                <a:headEnd/>
                <a:tailEnd/>
              </a:ln>
              <a:effectLst/>
            </p:spPr>
            <p:txBody>
              <a:bodyPr/>
              <a:lstStyle/>
              <a:p>
                <a:endParaRPr lang="en-US"/>
              </a:p>
            </p:txBody>
          </p:sp>
          <p:sp>
            <p:nvSpPr>
              <p:cNvPr id="18496" name="Oval 64"/>
              <p:cNvSpPr>
                <a:spLocks noChangeArrowheads="1"/>
              </p:cNvSpPr>
              <p:nvPr/>
            </p:nvSpPr>
            <p:spPr bwMode="auto">
              <a:xfrm>
                <a:off x="719" y="433"/>
                <a:ext cx="240" cy="240"/>
              </a:xfrm>
              <a:prstGeom prst="ellipse">
                <a:avLst/>
              </a:prstGeom>
              <a:noFill/>
              <a:ln w="12700" cap="sq">
                <a:solidFill>
                  <a:srgbClr val="00FFCC"/>
                </a:solidFill>
                <a:round/>
                <a:headEnd/>
                <a:tailEnd/>
              </a:ln>
              <a:effectLst/>
            </p:spPr>
            <p:txBody>
              <a:bodyPr/>
              <a:lstStyle/>
              <a:p>
                <a:endParaRPr lang="en-US"/>
              </a:p>
            </p:txBody>
          </p:sp>
          <p:sp>
            <p:nvSpPr>
              <p:cNvPr id="18497" name="Oval 65"/>
              <p:cNvSpPr>
                <a:spLocks noChangeArrowheads="1"/>
              </p:cNvSpPr>
              <p:nvPr/>
            </p:nvSpPr>
            <p:spPr bwMode="auto">
              <a:xfrm>
                <a:off x="383" y="481"/>
                <a:ext cx="240" cy="240"/>
              </a:xfrm>
              <a:prstGeom prst="ellipse">
                <a:avLst/>
              </a:prstGeom>
              <a:noFill/>
              <a:ln w="12700" cap="sq">
                <a:solidFill>
                  <a:srgbClr val="00FFCC"/>
                </a:solidFill>
                <a:round/>
                <a:headEnd/>
                <a:tailEnd/>
              </a:ln>
              <a:effectLst/>
            </p:spPr>
            <p:txBody>
              <a:bodyPr/>
              <a:lstStyle/>
              <a:p>
                <a:endParaRPr lang="en-US"/>
              </a:p>
            </p:txBody>
          </p:sp>
          <p:sp>
            <p:nvSpPr>
              <p:cNvPr id="18498" name="Oval 66"/>
              <p:cNvSpPr>
                <a:spLocks noChangeArrowheads="1"/>
              </p:cNvSpPr>
              <p:nvPr/>
            </p:nvSpPr>
            <p:spPr bwMode="auto">
              <a:xfrm>
                <a:off x="191" y="673"/>
                <a:ext cx="240" cy="240"/>
              </a:xfrm>
              <a:prstGeom prst="ellipse">
                <a:avLst/>
              </a:prstGeom>
              <a:noFill/>
              <a:ln w="12700" cap="sq">
                <a:solidFill>
                  <a:srgbClr val="00FFCC"/>
                </a:solidFill>
                <a:round/>
                <a:headEnd/>
                <a:tailEnd/>
              </a:ln>
              <a:effectLst/>
            </p:spPr>
            <p:txBody>
              <a:bodyPr/>
              <a:lstStyle/>
              <a:p>
                <a:endParaRPr lang="en-US"/>
              </a:p>
            </p:txBody>
          </p:sp>
          <p:sp>
            <p:nvSpPr>
              <p:cNvPr id="18499" name="Oval 67"/>
              <p:cNvSpPr>
                <a:spLocks noChangeArrowheads="1"/>
              </p:cNvSpPr>
              <p:nvPr/>
            </p:nvSpPr>
            <p:spPr bwMode="auto">
              <a:xfrm>
                <a:off x="143" y="385"/>
                <a:ext cx="240" cy="240"/>
              </a:xfrm>
              <a:prstGeom prst="ellipse">
                <a:avLst/>
              </a:prstGeom>
              <a:noFill/>
              <a:ln w="12700" cap="sq">
                <a:solidFill>
                  <a:srgbClr val="00FFCC"/>
                </a:solidFill>
                <a:round/>
                <a:headEnd/>
                <a:tailEnd/>
              </a:ln>
              <a:effectLst/>
            </p:spPr>
            <p:txBody>
              <a:bodyPr/>
              <a:lstStyle/>
              <a:p>
                <a:endParaRPr lang="en-US"/>
              </a:p>
            </p:txBody>
          </p:sp>
          <p:sp>
            <p:nvSpPr>
              <p:cNvPr id="18500" name="Oval 68"/>
              <p:cNvSpPr>
                <a:spLocks noChangeArrowheads="1"/>
              </p:cNvSpPr>
              <p:nvPr/>
            </p:nvSpPr>
            <p:spPr bwMode="auto">
              <a:xfrm>
                <a:off x="95" y="817"/>
                <a:ext cx="240" cy="240"/>
              </a:xfrm>
              <a:prstGeom prst="ellipse">
                <a:avLst/>
              </a:prstGeom>
              <a:noFill/>
              <a:ln w="12700" cap="sq">
                <a:solidFill>
                  <a:srgbClr val="00FFCC"/>
                </a:solidFill>
                <a:round/>
                <a:headEnd/>
                <a:tailEnd/>
              </a:ln>
              <a:effectLst/>
            </p:spPr>
            <p:txBody>
              <a:bodyPr/>
              <a:lstStyle/>
              <a:p>
                <a:endParaRPr lang="en-US"/>
              </a:p>
            </p:txBody>
          </p:sp>
          <p:sp>
            <p:nvSpPr>
              <p:cNvPr id="18501" name="Oval 69"/>
              <p:cNvSpPr>
                <a:spLocks noChangeArrowheads="1"/>
              </p:cNvSpPr>
              <p:nvPr/>
            </p:nvSpPr>
            <p:spPr bwMode="auto">
              <a:xfrm>
                <a:off x="719" y="145"/>
                <a:ext cx="240" cy="240"/>
              </a:xfrm>
              <a:prstGeom prst="ellipse">
                <a:avLst/>
              </a:prstGeom>
              <a:noFill/>
              <a:ln w="12700" cap="sq">
                <a:solidFill>
                  <a:srgbClr val="00FFCC"/>
                </a:solidFill>
                <a:round/>
                <a:headEnd/>
                <a:tailEnd/>
              </a:ln>
              <a:effectLst/>
            </p:spPr>
            <p:txBody>
              <a:bodyPr/>
              <a:lstStyle/>
              <a:p>
                <a:endParaRPr lang="en-US"/>
              </a:p>
            </p:txBody>
          </p:sp>
          <p:sp>
            <p:nvSpPr>
              <p:cNvPr id="18502" name="Oval 70"/>
              <p:cNvSpPr>
                <a:spLocks noChangeArrowheads="1"/>
              </p:cNvSpPr>
              <p:nvPr/>
            </p:nvSpPr>
            <p:spPr bwMode="auto">
              <a:xfrm>
                <a:off x="239" y="193"/>
                <a:ext cx="240" cy="240"/>
              </a:xfrm>
              <a:prstGeom prst="ellipse">
                <a:avLst/>
              </a:prstGeom>
              <a:noFill/>
              <a:ln w="12700" cap="sq">
                <a:solidFill>
                  <a:srgbClr val="00FFCC"/>
                </a:solidFill>
                <a:round/>
                <a:headEnd/>
                <a:tailEnd/>
              </a:ln>
              <a:effectLst/>
            </p:spPr>
            <p:txBody>
              <a:bodyPr/>
              <a:lstStyle/>
              <a:p>
                <a:endParaRPr lang="en-US"/>
              </a:p>
            </p:txBody>
          </p:sp>
        </p:grpSp>
        <p:sp>
          <p:nvSpPr>
            <p:cNvPr id="18503" name="Rectangle 71"/>
            <p:cNvSpPr>
              <a:spLocks noChangeArrowheads="1"/>
            </p:cNvSpPr>
            <p:nvPr/>
          </p:nvSpPr>
          <p:spPr bwMode="auto">
            <a:xfrm>
              <a:off x="192" y="144"/>
              <a:ext cx="816" cy="144"/>
            </a:xfrm>
            <a:prstGeom prst="rect">
              <a:avLst/>
            </a:prstGeom>
            <a:solidFill>
              <a:schemeClr val="bg1"/>
            </a:solidFill>
            <a:ln w="9525">
              <a:noFill/>
              <a:miter lim="800000"/>
              <a:headEnd/>
              <a:tailEnd/>
            </a:ln>
            <a:effectLst/>
          </p:spPr>
          <p:txBody>
            <a:bodyPr/>
            <a:lstStyle/>
            <a:p>
              <a:endParaRPr lang="en-US"/>
            </a:p>
          </p:txBody>
        </p:sp>
        <p:sp>
          <p:nvSpPr>
            <p:cNvPr id="18504" name="Rectangle 72"/>
            <p:cNvSpPr>
              <a:spLocks noChangeArrowheads="1"/>
            </p:cNvSpPr>
            <p:nvPr/>
          </p:nvSpPr>
          <p:spPr bwMode="auto">
            <a:xfrm>
              <a:off x="48" y="240"/>
              <a:ext cx="240" cy="4094"/>
            </a:xfrm>
            <a:prstGeom prst="rect">
              <a:avLst/>
            </a:prstGeom>
            <a:solidFill>
              <a:schemeClr val="bg1"/>
            </a:solidFill>
            <a:ln w="9525">
              <a:noFill/>
              <a:miter lim="800000"/>
              <a:headEnd/>
              <a:tailEnd/>
            </a:ln>
            <a:effectLst/>
          </p:spPr>
          <p:txBody>
            <a:bodyPr/>
            <a:lstStyle/>
            <a:p>
              <a:endParaRPr lang="en-US"/>
            </a:p>
          </p:txBody>
        </p:sp>
        <p:sp>
          <p:nvSpPr>
            <p:cNvPr id="18505" name="Rectangle 73"/>
            <p:cNvSpPr>
              <a:spLocks noChangeArrowheads="1"/>
            </p:cNvSpPr>
            <p:nvPr/>
          </p:nvSpPr>
          <p:spPr bwMode="auto">
            <a:xfrm>
              <a:off x="96" y="816"/>
              <a:ext cx="192" cy="96"/>
            </a:xfrm>
            <a:prstGeom prst="rect">
              <a:avLst/>
            </a:prstGeom>
            <a:solidFill>
              <a:schemeClr val="hlink"/>
            </a:solidFill>
            <a:ln w="9525">
              <a:noFill/>
              <a:miter lim="800000"/>
              <a:headEnd/>
              <a:tailEnd/>
            </a:ln>
            <a:effectLst/>
          </p:spPr>
          <p:txBody>
            <a:bodyPr/>
            <a:lstStyle/>
            <a:p>
              <a:endParaRPr lang="en-US"/>
            </a:p>
          </p:txBody>
        </p:sp>
        <p:sp>
          <p:nvSpPr>
            <p:cNvPr id="18506" name="Rectangle 74"/>
            <p:cNvSpPr>
              <a:spLocks noChangeArrowheads="1"/>
            </p:cNvSpPr>
            <p:nvPr/>
          </p:nvSpPr>
          <p:spPr bwMode="auto">
            <a:xfrm>
              <a:off x="192" y="1056"/>
              <a:ext cx="816" cy="184"/>
            </a:xfrm>
            <a:prstGeom prst="rect">
              <a:avLst/>
            </a:prstGeom>
            <a:solidFill>
              <a:schemeClr val="bg1"/>
            </a:solidFill>
            <a:ln w="9525">
              <a:noFill/>
              <a:miter lim="800000"/>
              <a:headEnd/>
              <a:tailEnd/>
            </a:ln>
            <a:effectLst/>
          </p:spPr>
          <p:txBody>
            <a:bodyPr/>
            <a:lstStyle/>
            <a:p>
              <a:endParaRPr lang="en-US"/>
            </a:p>
          </p:txBody>
        </p:sp>
        <p:sp>
          <p:nvSpPr>
            <p:cNvPr id="18507" name="Rectangle 75"/>
            <p:cNvSpPr>
              <a:spLocks noChangeArrowheads="1"/>
            </p:cNvSpPr>
            <p:nvPr/>
          </p:nvSpPr>
          <p:spPr bwMode="auto">
            <a:xfrm>
              <a:off x="960" y="192"/>
              <a:ext cx="240" cy="4149"/>
            </a:xfrm>
            <a:prstGeom prst="rect">
              <a:avLst/>
            </a:prstGeom>
            <a:solidFill>
              <a:schemeClr val="bg1"/>
            </a:solidFill>
            <a:ln w="9525">
              <a:noFill/>
              <a:miter lim="800000"/>
              <a:headEnd/>
              <a:tailEnd/>
            </a:ln>
            <a:effectLst/>
          </p:spPr>
          <p:txBody>
            <a:bodyPr/>
            <a:lstStyle/>
            <a:p>
              <a:endParaRPr lang="en-US"/>
            </a:p>
          </p:txBody>
        </p:sp>
        <p:sp>
          <p:nvSpPr>
            <p:cNvPr id="18508" name="Rectangle 76"/>
            <p:cNvSpPr>
              <a:spLocks noChangeArrowheads="1"/>
            </p:cNvSpPr>
            <p:nvPr/>
          </p:nvSpPr>
          <p:spPr bwMode="auto">
            <a:xfrm>
              <a:off x="960" y="816"/>
              <a:ext cx="432" cy="96"/>
            </a:xfrm>
            <a:prstGeom prst="rect">
              <a:avLst/>
            </a:prstGeom>
            <a:solidFill>
              <a:schemeClr val="hlink"/>
            </a:solidFill>
            <a:ln w="9525">
              <a:noFill/>
              <a:miter lim="800000"/>
              <a:headEnd/>
              <a:tailEnd/>
            </a:ln>
            <a:effectLst/>
          </p:spPr>
          <p:txBody>
            <a:bodyPr/>
            <a:lstStyle/>
            <a:p>
              <a:endParaRPr lang="en-US"/>
            </a:p>
          </p:txBody>
        </p:sp>
        <p:sp>
          <p:nvSpPr>
            <p:cNvPr id="18509" name="Oval 77"/>
            <p:cNvSpPr>
              <a:spLocks noChangeArrowheads="1"/>
            </p:cNvSpPr>
            <p:nvPr/>
          </p:nvSpPr>
          <p:spPr bwMode="auto">
            <a:xfrm>
              <a:off x="528" y="1584"/>
              <a:ext cx="288" cy="288"/>
            </a:xfrm>
            <a:prstGeom prst="ellipse">
              <a:avLst/>
            </a:prstGeom>
            <a:noFill/>
            <a:ln w="12700" cap="sq">
              <a:solidFill>
                <a:srgbClr val="B2B2B2"/>
              </a:solidFill>
              <a:round/>
              <a:headEnd/>
              <a:tailEnd/>
            </a:ln>
            <a:effectLst/>
          </p:spPr>
          <p:txBody>
            <a:bodyPr/>
            <a:lstStyle/>
            <a:p>
              <a:endParaRPr lang="en-US"/>
            </a:p>
          </p:txBody>
        </p:sp>
      </p:grpSp>
      <p:sp>
        <p:nvSpPr>
          <p:cNvPr id="18510" name="Rectangle 78"/>
          <p:cNvSpPr>
            <a:spLocks noGrp="1" noChangeArrowheads="1"/>
          </p:cNvSpPr>
          <p:nvPr>
            <p:ph type="dt" sz="half" idx="2"/>
          </p:nvPr>
        </p:nvSpPr>
        <p:spPr bwMode="auto">
          <a:xfrm>
            <a:off x="2559050" y="6470650"/>
            <a:ext cx="1346200" cy="38735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endParaRPr lang="en-US"/>
          </a:p>
        </p:txBody>
      </p:sp>
      <p:sp>
        <p:nvSpPr>
          <p:cNvPr id="18511" name="Rectangle 79"/>
          <p:cNvSpPr>
            <a:spLocks noGrp="1" noChangeArrowheads="1"/>
          </p:cNvSpPr>
          <p:nvPr>
            <p:ph type="ftr" sz="quarter" idx="3"/>
          </p:nvPr>
        </p:nvSpPr>
        <p:spPr bwMode="auto">
          <a:xfrm>
            <a:off x="3984625" y="6477000"/>
            <a:ext cx="3540125" cy="379413"/>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endParaRPr lang="en-US"/>
          </a:p>
        </p:txBody>
      </p:sp>
      <p:sp>
        <p:nvSpPr>
          <p:cNvPr id="18512" name="Rectangle 80"/>
          <p:cNvSpPr>
            <a:spLocks noGrp="1" noChangeArrowheads="1"/>
          </p:cNvSpPr>
          <p:nvPr>
            <p:ph type="sldNum" sz="quarter" idx="4"/>
          </p:nvPr>
        </p:nvSpPr>
        <p:spPr bwMode="auto">
          <a:xfrm>
            <a:off x="7572375" y="6477000"/>
            <a:ext cx="1250950" cy="379413"/>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kumimoji="0" sz="1400"/>
            </a:lvl1pPr>
          </a:lstStyle>
          <a:p>
            <a:fld id="{C203B563-9A22-4288-80A6-4BF5A205C767}" type="slidenum">
              <a:rPr lang="en-US"/>
              <a:pPr/>
              <a:t>‹#›</a:t>
            </a:fld>
            <a:endParaRPr lang="en-US"/>
          </a:p>
        </p:txBody>
      </p:sp>
      <p:sp>
        <p:nvSpPr>
          <p:cNvPr id="18513" name="Rectangle 81"/>
          <p:cNvSpPr>
            <a:spLocks noChangeArrowheads="1"/>
          </p:cNvSpPr>
          <p:nvPr/>
        </p:nvSpPr>
        <p:spPr bwMode="auto">
          <a:xfrm>
            <a:off x="2286000" y="6029325"/>
            <a:ext cx="222250" cy="827088"/>
          </a:xfrm>
          <a:prstGeom prst="rect">
            <a:avLst/>
          </a:prstGeom>
          <a:solidFill>
            <a:srgbClr val="B2B2B2">
              <a:alpha val="50000"/>
            </a:srgbClr>
          </a:solidFill>
          <a:ln w="9525">
            <a:noFill/>
            <a:miter lim="800000"/>
            <a:headEnd/>
            <a:tailEnd/>
          </a:ln>
          <a:effectLst/>
        </p:spPr>
        <p:txBody>
          <a:bodyPr/>
          <a:lstStyle/>
          <a:p>
            <a:endParaRPr lang="en-US"/>
          </a:p>
        </p:txBody>
      </p:sp>
    </p:spTree>
  </p:cSld>
  <p:clrMap bg1="dk2" tx1="lt1" bg2="dk1"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iming>
    <p:tnLst>
      <p:par>
        <p:cTn id="1" dur="indefinite" restart="never" nodeType="tmRoot"/>
      </p:par>
    </p:tnLst>
  </p:timing>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cs typeface="Arial" charset="0"/>
        </a:defRPr>
      </a:lvl2pPr>
      <a:lvl3pPr algn="l" rtl="0" fontAlgn="base">
        <a:spcBef>
          <a:spcPct val="0"/>
        </a:spcBef>
        <a:spcAft>
          <a:spcPct val="0"/>
        </a:spcAft>
        <a:defRPr sz="4400">
          <a:solidFill>
            <a:schemeClr val="tx2"/>
          </a:solidFill>
          <a:latin typeface="Times New Roman" pitchFamily="18" charset="0"/>
          <a:cs typeface="Arial" charset="0"/>
        </a:defRPr>
      </a:lvl3pPr>
      <a:lvl4pPr algn="l" rtl="0" fontAlgn="base">
        <a:spcBef>
          <a:spcPct val="0"/>
        </a:spcBef>
        <a:spcAft>
          <a:spcPct val="0"/>
        </a:spcAft>
        <a:defRPr sz="4400">
          <a:solidFill>
            <a:schemeClr val="tx2"/>
          </a:solidFill>
          <a:latin typeface="Times New Roman" pitchFamily="18" charset="0"/>
          <a:cs typeface="Arial" charset="0"/>
        </a:defRPr>
      </a:lvl4pPr>
      <a:lvl5pPr algn="l" rtl="0" fontAlgn="base">
        <a:spcBef>
          <a:spcPct val="0"/>
        </a:spcBef>
        <a:spcAft>
          <a:spcPct val="0"/>
        </a:spcAft>
        <a:defRPr sz="4400">
          <a:solidFill>
            <a:schemeClr val="tx2"/>
          </a:solidFill>
          <a:latin typeface="Times New Roman" pitchFamily="18" charset="0"/>
          <a:cs typeface="Arial" charset="0"/>
        </a:defRPr>
      </a:lvl5pPr>
      <a:lvl6pPr marL="457200" algn="l" rtl="0" fontAlgn="base">
        <a:spcBef>
          <a:spcPct val="0"/>
        </a:spcBef>
        <a:spcAft>
          <a:spcPct val="0"/>
        </a:spcAft>
        <a:defRPr sz="4400">
          <a:solidFill>
            <a:schemeClr val="tx2"/>
          </a:solidFill>
          <a:latin typeface="Times New Roman" pitchFamily="18" charset="0"/>
          <a:cs typeface="Arial" charset="0"/>
        </a:defRPr>
      </a:lvl6pPr>
      <a:lvl7pPr marL="914400" algn="l" rtl="0" fontAlgn="base">
        <a:spcBef>
          <a:spcPct val="0"/>
        </a:spcBef>
        <a:spcAft>
          <a:spcPct val="0"/>
        </a:spcAft>
        <a:defRPr sz="4400">
          <a:solidFill>
            <a:schemeClr val="tx2"/>
          </a:solidFill>
          <a:latin typeface="Times New Roman" pitchFamily="18" charset="0"/>
          <a:cs typeface="Arial" charset="0"/>
        </a:defRPr>
      </a:lvl7pPr>
      <a:lvl8pPr marL="1371600" algn="l" rtl="0" fontAlgn="base">
        <a:spcBef>
          <a:spcPct val="0"/>
        </a:spcBef>
        <a:spcAft>
          <a:spcPct val="0"/>
        </a:spcAft>
        <a:defRPr sz="4400">
          <a:solidFill>
            <a:schemeClr val="tx2"/>
          </a:solidFill>
          <a:latin typeface="Times New Roman" pitchFamily="18" charset="0"/>
          <a:cs typeface="Arial" charset="0"/>
        </a:defRPr>
      </a:lvl8pPr>
      <a:lvl9pPr marL="1828800" algn="l" rtl="0" fontAlgn="base">
        <a:spcBef>
          <a:spcPct val="0"/>
        </a:spcBef>
        <a:spcAft>
          <a:spcPct val="0"/>
        </a:spcAft>
        <a:defRPr sz="4400">
          <a:solidFill>
            <a:schemeClr val="tx2"/>
          </a:solidFill>
          <a:latin typeface="Times New Roman" pitchFamily="18" charset="0"/>
          <a:cs typeface="Arial" charset="0"/>
        </a:defRPr>
      </a:lvl9pPr>
    </p:titleStyle>
    <p:bodyStyle>
      <a:lvl1pPr marL="342900" indent="-342900" algn="l" rtl="0" fontAlgn="base">
        <a:spcBef>
          <a:spcPct val="20000"/>
        </a:spcBef>
        <a:spcAft>
          <a:spcPct val="0"/>
        </a:spcAft>
        <a:buClr>
          <a:srgbClr val="00FFCC"/>
        </a:buClr>
        <a:buSzPct val="70000"/>
        <a:buFont typeface="Wingdings" pitchFamily="2" charset="2"/>
        <a:buChar char="u"/>
        <a:defRPr sz="3200">
          <a:solidFill>
            <a:schemeClr val="tx1"/>
          </a:solidFill>
          <a:latin typeface="+mn-lt"/>
          <a:ea typeface="+mn-ea"/>
          <a:cs typeface="+mn-cs"/>
        </a:defRPr>
      </a:lvl1pPr>
      <a:lvl2pPr marL="742950" indent="-285750" algn="l" rtl="0" fontAlgn="base">
        <a:spcBef>
          <a:spcPct val="20000"/>
        </a:spcBef>
        <a:spcAft>
          <a:spcPct val="0"/>
        </a:spcAft>
        <a:buClr>
          <a:srgbClr val="00FFCC"/>
        </a:buClr>
        <a:buChar char="–"/>
        <a:defRPr sz="2800">
          <a:solidFill>
            <a:schemeClr val="tx1"/>
          </a:solidFill>
          <a:latin typeface="+mn-lt"/>
          <a:cs typeface="+mn-cs"/>
        </a:defRPr>
      </a:lvl2pPr>
      <a:lvl3pPr marL="1143000" indent="-228600" algn="l" rtl="0" fontAlgn="base">
        <a:spcBef>
          <a:spcPct val="20000"/>
        </a:spcBef>
        <a:spcAft>
          <a:spcPct val="0"/>
        </a:spcAft>
        <a:buClr>
          <a:srgbClr val="00FFCC"/>
        </a:buClr>
        <a:buSzPct val="65000"/>
        <a:buFont typeface="Wingdings" pitchFamily="2" charset="2"/>
        <a:buChar char="t"/>
        <a:defRPr sz="2400">
          <a:solidFill>
            <a:schemeClr val="tx1"/>
          </a:solidFill>
          <a:latin typeface="+mn-lt"/>
          <a:cs typeface="+mn-cs"/>
        </a:defRPr>
      </a:lvl3pPr>
      <a:lvl4pPr marL="1600200" indent="-228600" algn="l" rtl="0" fontAlgn="base">
        <a:spcBef>
          <a:spcPct val="20000"/>
        </a:spcBef>
        <a:spcAft>
          <a:spcPct val="0"/>
        </a:spcAft>
        <a:buClr>
          <a:srgbClr val="00FFCC"/>
        </a:buClr>
        <a:buChar char="–"/>
        <a:defRPr sz="2000">
          <a:solidFill>
            <a:schemeClr val="tx1"/>
          </a:solidFill>
          <a:latin typeface="+mn-lt"/>
          <a:cs typeface="+mn-cs"/>
        </a:defRPr>
      </a:lvl4pPr>
      <a:lvl5pPr marL="2057400" indent="-228600" algn="l" rtl="0" fontAlgn="base">
        <a:spcBef>
          <a:spcPct val="20000"/>
        </a:spcBef>
        <a:spcAft>
          <a:spcPct val="0"/>
        </a:spcAft>
        <a:buClr>
          <a:srgbClr val="00FFCC"/>
        </a:buClr>
        <a:buChar char="•"/>
        <a:defRPr sz="2000">
          <a:solidFill>
            <a:schemeClr val="tx1"/>
          </a:solidFill>
          <a:latin typeface="+mn-lt"/>
          <a:cs typeface="+mn-cs"/>
        </a:defRPr>
      </a:lvl5pPr>
      <a:lvl6pPr marL="2514600" indent="-228600" algn="l" rtl="0" fontAlgn="base">
        <a:spcBef>
          <a:spcPct val="20000"/>
        </a:spcBef>
        <a:spcAft>
          <a:spcPct val="0"/>
        </a:spcAft>
        <a:buClr>
          <a:srgbClr val="00FFCC"/>
        </a:buClr>
        <a:buChar char="•"/>
        <a:defRPr sz="2000">
          <a:solidFill>
            <a:schemeClr val="tx1"/>
          </a:solidFill>
          <a:latin typeface="+mn-lt"/>
          <a:cs typeface="+mn-cs"/>
        </a:defRPr>
      </a:lvl6pPr>
      <a:lvl7pPr marL="2971800" indent="-228600" algn="l" rtl="0" fontAlgn="base">
        <a:spcBef>
          <a:spcPct val="20000"/>
        </a:spcBef>
        <a:spcAft>
          <a:spcPct val="0"/>
        </a:spcAft>
        <a:buClr>
          <a:srgbClr val="00FFCC"/>
        </a:buClr>
        <a:buChar char="•"/>
        <a:defRPr sz="2000">
          <a:solidFill>
            <a:schemeClr val="tx1"/>
          </a:solidFill>
          <a:latin typeface="+mn-lt"/>
          <a:cs typeface="+mn-cs"/>
        </a:defRPr>
      </a:lvl7pPr>
      <a:lvl8pPr marL="3429000" indent="-228600" algn="l" rtl="0" fontAlgn="base">
        <a:spcBef>
          <a:spcPct val="20000"/>
        </a:spcBef>
        <a:spcAft>
          <a:spcPct val="0"/>
        </a:spcAft>
        <a:buClr>
          <a:srgbClr val="00FFCC"/>
        </a:buClr>
        <a:buChar char="•"/>
        <a:defRPr sz="2000">
          <a:solidFill>
            <a:schemeClr val="tx1"/>
          </a:solidFill>
          <a:latin typeface="+mn-lt"/>
          <a:cs typeface="+mn-cs"/>
        </a:defRPr>
      </a:lvl8pPr>
      <a:lvl9pPr marL="3886200" indent="-228600" algn="l" rtl="0" fontAlgn="base">
        <a:spcBef>
          <a:spcPct val="20000"/>
        </a:spcBef>
        <a:spcAft>
          <a:spcPct val="0"/>
        </a:spcAft>
        <a:buClr>
          <a:srgbClr val="00FF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eneral-anaesthesia.com/images/gardner-colton.html"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hyperlink" Target="http://en.wikipedia.org/wiki/Medical_procedure" TargetMode="External"/><Relationship Id="rId7" Type="http://schemas.openxmlformats.org/officeDocument/2006/relationships/image" Target="../media/image15.wmf"/><Relationship Id="rId2" Type="http://schemas.openxmlformats.org/officeDocument/2006/relationships/hyperlink" Target="http://en.wikipedia.org/wiki/Irrational_fear" TargetMode="External"/><Relationship Id="rId1" Type="http://schemas.openxmlformats.org/officeDocument/2006/relationships/slideLayout" Target="../slideLayouts/slideLayout2.xml"/><Relationship Id="rId6" Type="http://schemas.openxmlformats.org/officeDocument/2006/relationships/image" Target="../media/image14.wmf"/><Relationship Id="rId5" Type="http://schemas.openxmlformats.org/officeDocument/2006/relationships/hyperlink" Target="http://en.wikipedia.org/wiki/Hypodermic_needle" TargetMode="External"/><Relationship Id="rId10" Type="http://schemas.openxmlformats.org/officeDocument/2006/relationships/image" Target="../media/image18.wmf"/><Relationship Id="rId4" Type="http://schemas.openxmlformats.org/officeDocument/2006/relationships/hyperlink" Target="http://en.wikipedia.org/wiki/Injection" TargetMode="External"/><Relationship Id="rId9" Type="http://schemas.openxmlformats.org/officeDocument/2006/relationships/image" Target="../media/image17.wmf"/></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CHAPTER 3</a:t>
            </a:r>
          </a:p>
        </p:txBody>
      </p:sp>
      <p:sp>
        <p:nvSpPr>
          <p:cNvPr id="2051" name="Rectangle 3"/>
          <p:cNvSpPr>
            <a:spLocks noGrp="1" noChangeArrowheads="1"/>
          </p:cNvSpPr>
          <p:nvPr>
            <p:ph type="subTitle" idx="1"/>
          </p:nvPr>
        </p:nvSpPr>
        <p:spPr>
          <a:xfrm>
            <a:off x="2590800" y="3429000"/>
            <a:ext cx="5819775" cy="1752600"/>
          </a:xfrm>
        </p:spPr>
        <p:txBody>
          <a:bodyPr/>
          <a:lstStyle/>
          <a:p>
            <a:pPr>
              <a:lnSpc>
                <a:spcPct val="80000"/>
              </a:lnSpc>
            </a:pPr>
            <a:r>
              <a:rPr lang="en-US" sz="2800"/>
              <a:t>THERAPEUTIC RANGE </a:t>
            </a:r>
          </a:p>
          <a:p>
            <a:pPr algn="ctr">
              <a:lnSpc>
                <a:spcPct val="80000"/>
              </a:lnSpc>
            </a:pPr>
            <a:r>
              <a:rPr lang="en-US" sz="2800"/>
              <a:t>And</a:t>
            </a:r>
          </a:p>
          <a:p>
            <a:pPr algn="r">
              <a:lnSpc>
                <a:spcPct val="80000"/>
              </a:lnSpc>
            </a:pPr>
            <a:r>
              <a:rPr lang="en-US" sz="2800"/>
              <a:t>ROUTES OF ADMINISTRATION</a:t>
            </a:r>
          </a:p>
          <a:p>
            <a:pPr algn="ctr">
              <a:lnSpc>
                <a:spcPct val="80000"/>
              </a:lnSpc>
            </a:pPr>
            <a:r>
              <a:rPr lang="en-US" sz="2800"/>
              <a:t>Part 1</a:t>
            </a:r>
          </a:p>
        </p:txBody>
      </p:sp>
      <p:pic>
        <p:nvPicPr>
          <p:cNvPr id="2052" name="Picture 4" descr="MCj02332110000[1]"/>
          <p:cNvPicPr>
            <a:picLocks noChangeAspect="1" noChangeArrowheads="1"/>
          </p:cNvPicPr>
          <p:nvPr/>
        </p:nvPicPr>
        <p:blipFill>
          <a:blip r:embed="rId2" cstate="print"/>
          <a:srcRect/>
          <a:stretch>
            <a:fillRect/>
          </a:stretch>
        </p:blipFill>
        <p:spPr bwMode="auto">
          <a:xfrm>
            <a:off x="4572000" y="2057400"/>
            <a:ext cx="996950" cy="1447800"/>
          </a:xfrm>
          <a:prstGeom prst="rect">
            <a:avLst/>
          </a:prstGeom>
          <a:noFill/>
        </p:spPr>
      </p:pic>
      <p:pic>
        <p:nvPicPr>
          <p:cNvPr id="2053" name="Picture 5" descr="MCj02332030000[1]"/>
          <p:cNvPicPr>
            <a:picLocks noChangeAspect="1" noChangeArrowheads="1"/>
          </p:cNvPicPr>
          <p:nvPr/>
        </p:nvPicPr>
        <p:blipFill>
          <a:blip r:embed="rId3" cstate="print"/>
          <a:srcRect/>
          <a:stretch>
            <a:fillRect/>
          </a:stretch>
        </p:blipFill>
        <p:spPr bwMode="auto">
          <a:xfrm>
            <a:off x="1981200" y="5562600"/>
            <a:ext cx="1349375" cy="1096963"/>
          </a:xfrm>
          <a:prstGeom prst="rect">
            <a:avLst/>
          </a:prstGeom>
          <a:noFill/>
        </p:spPr>
      </p:pic>
      <p:pic>
        <p:nvPicPr>
          <p:cNvPr id="2054" name="Picture 6" descr="MCj02332180000[1]"/>
          <p:cNvPicPr>
            <a:picLocks noChangeAspect="1" noChangeArrowheads="1"/>
          </p:cNvPicPr>
          <p:nvPr/>
        </p:nvPicPr>
        <p:blipFill>
          <a:blip r:embed="rId4" cstate="print"/>
          <a:srcRect/>
          <a:stretch>
            <a:fillRect/>
          </a:stretch>
        </p:blipFill>
        <p:spPr bwMode="auto">
          <a:xfrm>
            <a:off x="7467600" y="5410200"/>
            <a:ext cx="1360488" cy="1319213"/>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What determines the ROUTE?</a:t>
            </a:r>
          </a:p>
        </p:txBody>
      </p:sp>
      <p:sp>
        <p:nvSpPr>
          <p:cNvPr id="34819" name="Rectangle 3"/>
          <p:cNvSpPr>
            <a:spLocks noGrp="1" noChangeArrowheads="1"/>
          </p:cNvSpPr>
          <p:nvPr>
            <p:ph type="body" idx="1"/>
          </p:nvPr>
        </p:nvSpPr>
        <p:spPr>
          <a:xfrm>
            <a:off x="1905000" y="1905000"/>
            <a:ext cx="7010400" cy="4953000"/>
          </a:xfrm>
        </p:spPr>
        <p:txBody>
          <a:bodyPr/>
          <a:lstStyle/>
          <a:p>
            <a:pPr>
              <a:lnSpc>
                <a:spcPct val="90000"/>
              </a:lnSpc>
              <a:buFont typeface="Wingdings" pitchFamily="2" charset="2"/>
              <a:buNone/>
            </a:pPr>
            <a:r>
              <a:rPr lang="en-US"/>
              <a:t>ANIMAL FACTORS</a:t>
            </a:r>
          </a:p>
          <a:p>
            <a:pPr>
              <a:lnSpc>
                <a:spcPct val="90000"/>
              </a:lnSpc>
            </a:pPr>
            <a:r>
              <a:rPr lang="en-US"/>
              <a:t>Ease of medication</a:t>
            </a:r>
          </a:p>
          <a:p>
            <a:pPr>
              <a:lnSpc>
                <a:spcPct val="90000"/>
              </a:lnSpc>
            </a:pPr>
            <a:endParaRPr lang="en-US"/>
          </a:p>
          <a:p>
            <a:pPr>
              <a:lnSpc>
                <a:spcPct val="90000"/>
              </a:lnSpc>
            </a:pPr>
            <a:r>
              <a:rPr lang="en-US"/>
              <a:t>Vomiting animals cannot receive medications orally</a:t>
            </a:r>
          </a:p>
          <a:p>
            <a:pPr>
              <a:lnSpc>
                <a:spcPct val="90000"/>
              </a:lnSpc>
            </a:pPr>
            <a:endParaRPr lang="en-US"/>
          </a:p>
          <a:p>
            <a:pPr>
              <a:lnSpc>
                <a:spcPct val="90000"/>
              </a:lnSpc>
            </a:pPr>
            <a:r>
              <a:rPr lang="en-US"/>
              <a:t>Critically ill animals need </a:t>
            </a:r>
          </a:p>
          <a:p>
            <a:pPr>
              <a:lnSpc>
                <a:spcPct val="90000"/>
              </a:lnSpc>
              <a:buFont typeface="Wingdings" pitchFamily="2" charset="2"/>
              <a:buNone/>
            </a:pPr>
            <a:r>
              <a:rPr lang="en-US"/>
              <a:t>	animals quickly, requiring </a:t>
            </a:r>
          </a:p>
          <a:p>
            <a:pPr>
              <a:lnSpc>
                <a:spcPct val="90000"/>
              </a:lnSpc>
              <a:buFont typeface="Wingdings" pitchFamily="2" charset="2"/>
              <a:buNone/>
            </a:pPr>
            <a:r>
              <a:rPr lang="en-US"/>
              <a:t>	medication to be administered IV</a:t>
            </a:r>
          </a:p>
        </p:txBody>
      </p:sp>
      <p:pic>
        <p:nvPicPr>
          <p:cNvPr id="34821" name="Picture 5" descr="Hissing"/>
          <p:cNvPicPr>
            <a:picLocks noChangeAspect="1" noChangeArrowheads="1"/>
          </p:cNvPicPr>
          <p:nvPr/>
        </p:nvPicPr>
        <p:blipFill>
          <a:blip r:embed="rId2" cstate="print"/>
          <a:srcRect/>
          <a:stretch>
            <a:fillRect/>
          </a:stretch>
        </p:blipFill>
        <p:spPr bwMode="auto">
          <a:xfrm>
            <a:off x="5791200" y="2057400"/>
            <a:ext cx="1371600" cy="1371600"/>
          </a:xfrm>
          <a:prstGeom prst="rect">
            <a:avLst/>
          </a:prstGeom>
          <a:noFill/>
        </p:spPr>
      </p:pic>
      <p:pic>
        <p:nvPicPr>
          <p:cNvPr id="34825" name="Picture 9" descr="clinical signs of parvo virus infection"/>
          <p:cNvPicPr>
            <a:picLocks noChangeAspect="1" noChangeArrowheads="1"/>
          </p:cNvPicPr>
          <p:nvPr/>
        </p:nvPicPr>
        <p:blipFill>
          <a:blip r:embed="rId3" cstate="print"/>
          <a:srcRect/>
          <a:stretch>
            <a:fillRect/>
          </a:stretch>
        </p:blipFill>
        <p:spPr bwMode="auto">
          <a:xfrm>
            <a:off x="7391400" y="5105400"/>
            <a:ext cx="1447800" cy="1524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fade">
                                      <p:cBhvr>
                                        <p:cTn id="7" dur="2000"/>
                                        <p:tgtEl>
                                          <p:spTgt spid="348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4819">
                                            <p:txEl>
                                              <p:pRg st="0" end="0"/>
                                            </p:txEl>
                                          </p:spTgt>
                                        </p:tgtEl>
                                        <p:attrNameLst>
                                          <p:attrName>style.visibility</p:attrName>
                                        </p:attrNameLst>
                                      </p:cBhvr>
                                      <p:to>
                                        <p:strVal val="visible"/>
                                      </p:to>
                                    </p:set>
                                    <p:animEffect transition="in" filter="fade">
                                      <p:cBhvr>
                                        <p:cTn id="12" dur="2000"/>
                                        <p:tgtEl>
                                          <p:spTgt spid="348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4819">
                                            <p:txEl>
                                              <p:pRg st="1" end="1"/>
                                            </p:txEl>
                                          </p:spTgt>
                                        </p:tgtEl>
                                        <p:attrNameLst>
                                          <p:attrName>style.visibility</p:attrName>
                                        </p:attrNameLst>
                                      </p:cBhvr>
                                      <p:to>
                                        <p:strVal val="visible"/>
                                      </p:to>
                                    </p:set>
                                    <p:animEffect transition="in" filter="fade">
                                      <p:cBhvr>
                                        <p:cTn id="17" dur="2000"/>
                                        <p:tgtEl>
                                          <p:spTgt spid="348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4819">
                                            <p:txEl>
                                              <p:pRg st="3" end="3"/>
                                            </p:txEl>
                                          </p:spTgt>
                                        </p:tgtEl>
                                        <p:attrNameLst>
                                          <p:attrName>style.visibility</p:attrName>
                                        </p:attrNameLst>
                                      </p:cBhvr>
                                      <p:to>
                                        <p:strVal val="visible"/>
                                      </p:to>
                                    </p:set>
                                    <p:animEffect transition="in" filter="fade">
                                      <p:cBhvr>
                                        <p:cTn id="22" dur="2000"/>
                                        <p:tgtEl>
                                          <p:spTgt spid="3481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4819">
                                            <p:txEl>
                                              <p:pRg st="5" end="5"/>
                                            </p:txEl>
                                          </p:spTgt>
                                        </p:tgtEl>
                                        <p:attrNameLst>
                                          <p:attrName>style.visibility</p:attrName>
                                        </p:attrNameLst>
                                      </p:cBhvr>
                                      <p:to>
                                        <p:strVal val="visible"/>
                                      </p:to>
                                    </p:set>
                                    <p:animEffect transition="in" filter="fade">
                                      <p:cBhvr>
                                        <p:cTn id="27" dur="2000"/>
                                        <p:tgtEl>
                                          <p:spTgt spid="3481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4819">
                                            <p:txEl>
                                              <p:pRg st="6" end="6"/>
                                            </p:txEl>
                                          </p:spTgt>
                                        </p:tgtEl>
                                        <p:attrNameLst>
                                          <p:attrName>style.visibility</p:attrName>
                                        </p:attrNameLst>
                                      </p:cBhvr>
                                      <p:to>
                                        <p:strVal val="visible"/>
                                      </p:to>
                                    </p:set>
                                    <p:animEffect transition="in" filter="fade">
                                      <p:cBhvr>
                                        <p:cTn id="32" dur="2000"/>
                                        <p:tgtEl>
                                          <p:spTgt spid="3481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4819">
                                            <p:txEl>
                                              <p:pRg st="7" end="7"/>
                                            </p:txEl>
                                          </p:spTgt>
                                        </p:tgtEl>
                                        <p:attrNameLst>
                                          <p:attrName>style.visibility</p:attrName>
                                        </p:attrNameLst>
                                      </p:cBhvr>
                                      <p:to>
                                        <p:strVal val="visible"/>
                                      </p:to>
                                    </p:set>
                                    <p:animEffect transition="in" filter="fade">
                                      <p:cBhvr>
                                        <p:cTn id="37" dur="2000"/>
                                        <p:tgtEl>
                                          <p:spTgt spid="3481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481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7" name="Picture 5" descr="Hypodermic syringe, English, 1860-1880."/>
          <p:cNvPicPr>
            <a:picLocks noChangeAspect="1" noChangeArrowheads="1"/>
          </p:cNvPicPr>
          <p:nvPr/>
        </p:nvPicPr>
        <p:blipFill>
          <a:blip r:embed="rId2" cstate="print"/>
          <a:srcRect/>
          <a:stretch>
            <a:fillRect/>
          </a:stretch>
        </p:blipFill>
        <p:spPr bwMode="auto">
          <a:xfrm>
            <a:off x="2819400" y="2133600"/>
            <a:ext cx="5095875" cy="3448050"/>
          </a:xfrm>
          <a:prstGeom prst="rect">
            <a:avLst/>
          </a:prstGeom>
          <a:noFill/>
        </p:spPr>
      </p:pic>
      <p:sp>
        <p:nvSpPr>
          <p:cNvPr id="28678" name="Rectangle 6"/>
          <p:cNvSpPr>
            <a:spLocks noChangeArrowheads="1"/>
          </p:cNvSpPr>
          <p:nvPr/>
        </p:nvSpPr>
        <p:spPr bwMode="auto">
          <a:xfrm>
            <a:off x="2235200" y="5913438"/>
            <a:ext cx="6267450" cy="730250"/>
          </a:xfrm>
          <a:prstGeom prst="rect">
            <a:avLst/>
          </a:prstGeom>
          <a:noFill/>
          <a:ln w="12700" cap="sq">
            <a:noFill/>
            <a:miter lim="800000"/>
            <a:headEnd type="none" w="sm" len="sm"/>
            <a:tailEnd type="none" w="sm" len="sm"/>
          </a:ln>
          <a:effectLst/>
        </p:spPr>
        <p:txBody>
          <a:bodyPr wrap="none" anchor="ctr">
            <a:spAutoFit/>
          </a:bodyPr>
          <a:lstStyle/>
          <a:p>
            <a:pPr algn="ctr"/>
            <a:r>
              <a:rPr kumimoji="0" lang="en-US" sz="1400">
                <a:solidFill>
                  <a:schemeClr val="bg1"/>
                </a:solidFill>
              </a:rPr>
              <a:t>Designed by Francis Rynd (1801-1861), this instrument was used for deep injections.</a:t>
            </a:r>
          </a:p>
          <a:p>
            <a:pPr algn="ctr"/>
            <a:r>
              <a:rPr kumimoji="0" lang="en-US" sz="1400">
                <a:solidFill>
                  <a:schemeClr val="bg1"/>
                </a:solidFill>
              </a:rPr>
              <a:t> It is made of steel with an ivory handle, and was manufactured by Weiss.</a:t>
            </a:r>
          </a:p>
          <a:p>
            <a:pPr algn="ctr"/>
            <a:r>
              <a:rPr kumimoji="0" lang="en-US" sz="1400">
                <a:solidFill>
                  <a:schemeClr val="bg1"/>
                </a:solidFill>
              </a:rPr>
              <a:t> Rynd, an Irish physician, invented the hollow needle in 1844. </a:t>
            </a:r>
          </a:p>
        </p:txBody>
      </p:sp>
      <p:sp>
        <p:nvSpPr>
          <p:cNvPr id="28679" name="WordArt 7"/>
          <p:cNvSpPr>
            <a:spLocks noChangeArrowheads="1" noChangeShapeType="1" noTextEdit="1"/>
          </p:cNvSpPr>
          <p:nvPr/>
        </p:nvSpPr>
        <p:spPr bwMode="auto">
          <a:xfrm>
            <a:off x="2286000" y="304800"/>
            <a:ext cx="5943600" cy="828675"/>
          </a:xfrm>
          <a:prstGeom prst="rect">
            <a:avLst/>
          </a:prstGeom>
        </p:spPr>
        <p:txBody>
          <a:bodyPr wrap="none" fromWordArt="1">
            <a:prstTxWarp prst="textPlain">
              <a:avLst>
                <a:gd name="adj" fmla="val 50000"/>
              </a:avLst>
            </a:prstTxWarp>
          </a:bodyPr>
          <a:lstStyle/>
          <a:p>
            <a:pPr algn="ctr"/>
            <a:r>
              <a:rPr lang="en-US" sz="3600" kern="10">
                <a:ln w="9525" cap="sq">
                  <a:noFill/>
                  <a:round/>
                  <a:headEnd type="none" w="sm" len="sm"/>
                  <a:tailEnd type="none" w="sm" len="sm"/>
                </a:ln>
                <a:solidFill>
                  <a:srgbClr val="336699"/>
                </a:solidFill>
                <a:effectLst>
                  <a:outerShdw dist="45791" dir="2021404" algn="ctr" rotWithShape="0">
                    <a:srgbClr val="B2B2B2">
                      <a:alpha val="80000"/>
                    </a:srgbClr>
                  </a:outerShdw>
                </a:effectLst>
                <a:latin typeface="Times New Roman"/>
                <a:cs typeface="Times New Roman"/>
              </a:rPr>
              <a:t>A little bit of Lagniappe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1" name="Picture 5" descr="picture of Alexander Wood">
            <a:hlinkClick r:id="rId2"/>
          </p:cNvPr>
          <p:cNvPicPr>
            <a:picLocks noChangeAspect="1" noChangeArrowheads="1"/>
          </p:cNvPicPr>
          <p:nvPr/>
        </p:nvPicPr>
        <p:blipFill>
          <a:blip r:embed="rId3" cstate="print"/>
          <a:srcRect/>
          <a:stretch>
            <a:fillRect/>
          </a:stretch>
        </p:blipFill>
        <p:spPr bwMode="auto">
          <a:xfrm>
            <a:off x="6096000" y="3352800"/>
            <a:ext cx="2057400" cy="3429000"/>
          </a:xfrm>
          <a:prstGeom prst="rect">
            <a:avLst/>
          </a:prstGeom>
          <a:noFill/>
        </p:spPr>
      </p:pic>
      <p:sp>
        <p:nvSpPr>
          <p:cNvPr id="29702" name="Rectangle 6"/>
          <p:cNvSpPr>
            <a:spLocks noChangeArrowheads="1"/>
          </p:cNvSpPr>
          <p:nvPr/>
        </p:nvSpPr>
        <p:spPr bwMode="auto">
          <a:xfrm>
            <a:off x="6019800" y="2362200"/>
            <a:ext cx="2273300" cy="822325"/>
          </a:xfrm>
          <a:prstGeom prst="rect">
            <a:avLst/>
          </a:prstGeom>
          <a:noFill/>
          <a:ln w="12700" cap="sq">
            <a:noFill/>
            <a:miter lim="800000"/>
            <a:headEnd type="none" w="sm" len="sm"/>
            <a:tailEnd type="none" w="sm" len="sm"/>
          </a:ln>
          <a:effectLst/>
        </p:spPr>
        <p:txBody>
          <a:bodyPr wrap="none" anchor="ctr">
            <a:spAutoFit/>
          </a:bodyPr>
          <a:lstStyle/>
          <a:p>
            <a:r>
              <a:rPr kumimoji="0" lang="en-US"/>
              <a:t>Alexander Wood</a:t>
            </a:r>
            <a:br>
              <a:rPr kumimoji="0" lang="en-US"/>
            </a:br>
            <a:r>
              <a:rPr kumimoji="0" lang="en-US"/>
              <a:t>(1817 - 1884) </a:t>
            </a:r>
          </a:p>
        </p:txBody>
      </p:sp>
      <p:sp>
        <p:nvSpPr>
          <p:cNvPr id="29703" name="Rectangle 7"/>
          <p:cNvSpPr>
            <a:spLocks noChangeArrowheads="1"/>
          </p:cNvSpPr>
          <p:nvPr/>
        </p:nvSpPr>
        <p:spPr bwMode="auto">
          <a:xfrm>
            <a:off x="1905000" y="3124200"/>
            <a:ext cx="4046538" cy="3743325"/>
          </a:xfrm>
          <a:prstGeom prst="rect">
            <a:avLst/>
          </a:prstGeom>
          <a:noFill/>
          <a:ln w="12700" cap="sq">
            <a:noFill/>
            <a:miter lim="800000"/>
            <a:headEnd type="none" w="sm" len="sm"/>
            <a:tailEnd type="none" w="sm" len="sm"/>
          </a:ln>
          <a:effectLst/>
        </p:spPr>
        <p:txBody>
          <a:bodyPr wrap="none" anchor="ctr">
            <a:spAutoFit/>
          </a:bodyPr>
          <a:lstStyle/>
          <a:p>
            <a:pPr algn="ctr"/>
            <a:r>
              <a:rPr kumimoji="0" lang="en-US">
                <a:solidFill>
                  <a:schemeClr val="bg1"/>
                </a:solidFill>
              </a:rPr>
              <a:t>Dr Wood first injected a patient</a:t>
            </a:r>
          </a:p>
          <a:p>
            <a:pPr algn="ctr"/>
            <a:r>
              <a:rPr kumimoji="0" lang="en-US">
                <a:solidFill>
                  <a:schemeClr val="bg1"/>
                </a:solidFill>
              </a:rPr>
              <a:t> with morphine in 1853.</a:t>
            </a:r>
          </a:p>
          <a:p>
            <a:pPr algn="ctr"/>
            <a:r>
              <a:rPr kumimoji="0" lang="en-US">
                <a:solidFill>
                  <a:schemeClr val="bg1"/>
                </a:solidFill>
              </a:rPr>
              <a:t>His wife became the first IV </a:t>
            </a:r>
          </a:p>
          <a:p>
            <a:pPr algn="ctr"/>
            <a:r>
              <a:rPr kumimoji="0" lang="en-US">
                <a:solidFill>
                  <a:schemeClr val="bg1"/>
                </a:solidFill>
              </a:rPr>
              <a:t>morphine addict. </a:t>
            </a:r>
          </a:p>
          <a:p>
            <a:pPr algn="ctr"/>
            <a:r>
              <a:rPr kumimoji="0" lang="en-US">
                <a:solidFill>
                  <a:schemeClr val="bg1"/>
                </a:solidFill>
              </a:rPr>
              <a:t>The first recorded fatality </a:t>
            </a:r>
          </a:p>
          <a:p>
            <a:pPr algn="ctr"/>
            <a:r>
              <a:rPr kumimoji="0" lang="en-US">
                <a:solidFill>
                  <a:schemeClr val="bg1"/>
                </a:solidFill>
              </a:rPr>
              <a:t>from a </a:t>
            </a:r>
          </a:p>
          <a:p>
            <a:pPr algn="ctr"/>
            <a:r>
              <a:rPr kumimoji="0" lang="en-US">
                <a:solidFill>
                  <a:schemeClr val="bg1"/>
                </a:solidFill>
              </a:rPr>
              <a:t>hypodermic-syringe</a:t>
            </a:r>
          </a:p>
          <a:p>
            <a:pPr algn="ctr"/>
            <a:r>
              <a:rPr kumimoji="0" lang="en-US">
                <a:solidFill>
                  <a:schemeClr val="bg1"/>
                </a:solidFill>
              </a:rPr>
              <a:t> induced overdose was </a:t>
            </a:r>
          </a:p>
          <a:p>
            <a:pPr algn="ctr"/>
            <a:r>
              <a:rPr kumimoji="0" lang="en-US">
                <a:solidFill>
                  <a:schemeClr val="bg1"/>
                </a:solidFill>
              </a:rPr>
              <a:t>Dr Wood's wife. </a:t>
            </a:r>
          </a:p>
          <a:p>
            <a:pPr algn="ctr"/>
            <a:endParaRPr kumimoji="0" lang="en-US">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295400" y="457200"/>
            <a:ext cx="7162800" cy="1143000"/>
          </a:xfrm>
        </p:spPr>
        <p:txBody>
          <a:bodyPr/>
          <a:lstStyle/>
          <a:p>
            <a:pPr algn="ctr"/>
            <a:r>
              <a:rPr lang="en-US"/>
              <a:t>TRYPANOPHOBIA</a:t>
            </a:r>
          </a:p>
        </p:txBody>
      </p:sp>
      <p:sp>
        <p:nvSpPr>
          <p:cNvPr id="30723" name="Rectangle 3"/>
          <p:cNvSpPr>
            <a:spLocks noGrp="1" noChangeArrowheads="1"/>
          </p:cNvSpPr>
          <p:nvPr>
            <p:ph type="body" idx="1"/>
          </p:nvPr>
        </p:nvSpPr>
        <p:spPr>
          <a:xfrm>
            <a:off x="2209800" y="1905000"/>
            <a:ext cx="6478588" cy="4724400"/>
          </a:xfrm>
        </p:spPr>
        <p:txBody>
          <a:bodyPr/>
          <a:lstStyle/>
          <a:p>
            <a:pPr>
              <a:lnSpc>
                <a:spcPct val="90000"/>
              </a:lnSpc>
            </a:pPr>
            <a:r>
              <a:rPr lang="en-US" sz="2800" b="1"/>
              <a:t>TRYPANOPHOBIA </a:t>
            </a:r>
            <a:r>
              <a:rPr lang="en-US" sz="2800"/>
              <a:t> is the extreme and </a:t>
            </a:r>
            <a:r>
              <a:rPr lang="en-US" sz="2800">
                <a:hlinkClick r:id="rId2" tooltip="Irrational fear"/>
              </a:rPr>
              <a:t>irrational fear</a:t>
            </a:r>
            <a:r>
              <a:rPr lang="en-US" sz="2800"/>
              <a:t> of </a:t>
            </a:r>
            <a:r>
              <a:rPr lang="en-US" sz="2800">
                <a:hlinkClick r:id="rId3" tooltip="Medical procedure"/>
              </a:rPr>
              <a:t>medical procedures</a:t>
            </a:r>
            <a:r>
              <a:rPr lang="en-US" sz="2800"/>
              <a:t> involving </a:t>
            </a:r>
            <a:r>
              <a:rPr lang="en-US" sz="2800">
                <a:hlinkClick r:id="rId4" tooltip="Injection"/>
              </a:rPr>
              <a:t>injections</a:t>
            </a:r>
            <a:r>
              <a:rPr lang="en-US" sz="2800"/>
              <a:t> or </a:t>
            </a:r>
            <a:r>
              <a:rPr lang="en-US" sz="2800">
                <a:hlinkClick r:id="rId5" tooltip="Hypodermic needle"/>
              </a:rPr>
              <a:t>hypodermic needles</a:t>
            </a:r>
            <a:r>
              <a:rPr lang="en-US" sz="2800"/>
              <a:t>. </a:t>
            </a:r>
          </a:p>
          <a:p>
            <a:pPr>
              <a:lnSpc>
                <a:spcPct val="90000"/>
              </a:lnSpc>
              <a:buFont typeface="Wingdings" pitchFamily="2" charset="2"/>
              <a:buNone/>
            </a:pPr>
            <a:endParaRPr lang="en-US" sz="2800"/>
          </a:p>
          <a:p>
            <a:pPr>
              <a:lnSpc>
                <a:spcPct val="90000"/>
              </a:lnSpc>
            </a:pPr>
            <a:r>
              <a:rPr lang="en-US" sz="2800"/>
              <a:t>It is occasionally referred to as </a:t>
            </a:r>
            <a:r>
              <a:rPr lang="en-US" sz="2800" b="1"/>
              <a:t>aichmophobia</a:t>
            </a:r>
            <a:r>
              <a:rPr lang="en-US" sz="2800"/>
              <a:t>, </a:t>
            </a:r>
            <a:r>
              <a:rPr lang="en-US" sz="2800" b="1"/>
              <a:t>belonephobia</a:t>
            </a:r>
            <a:r>
              <a:rPr lang="en-US" sz="2800"/>
              <a:t>, or </a:t>
            </a:r>
            <a:r>
              <a:rPr lang="en-US" sz="2800" b="1"/>
              <a:t>enetophobia</a:t>
            </a:r>
            <a:r>
              <a:rPr lang="en-US" sz="2800"/>
              <a:t>, names that are technically incorrect because they simply denote a “fear of pins/needles”.</a:t>
            </a:r>
          </a:p>
          <a:p>
            <a:pPr>
              <a:lnSpc>
                <a:spcPct val="90000"/>
              </a:lnSpc>
            </a:pPr>
            <a:endParaRPr lang="en-US" sz="2800"/>
          </a:p>
          <a:p>
            <a:pPr>
              <a:lnSpc>
                <a:spcPct val="90000"/>
              </a:lnSpc>
            </a:pPr>
            <a:r>
              <a:rPr lang="en-US" sz="2800"/>
              <a:t>The name that is in common usage is simply needle phobia.</a:t>
            </a:r>
          </a:p>
        </p:txBody>
      </p:sp>
      <p:pic>
        <p:nvPicPr>
          <p:cNvPr id="30725" name="Picture 5" descr="MCj02925560000[1]"/>
          <p:cNvPicPr>
            <a:picLocks noChangeAspect="1" noChangeArrowheads="1"/>
          </p:cNvPicPr>
          <p:nvPr/>
        </p:nvPicPr>
        <p:blipFill>
          <a:blip r:embed="rId6" cstate="print"/>
          <a:srcRect/>
          <a:stretch>
            <a:fillRect/>
          </a:stretch>
        </p:blipFill>
        <p:spPr bwMode="auto">
          <a:xfrm>
            <a:off x="152400" y="3810000"/>
            <a:ext cx="1719263" cy="835025"/>
          </a:xfrm>
          <a:prstGeom prst="rect">
            <a:avLst/>
          </a:prstGeom>
          <a:noFill/>
        </p:spPr>
      </p:pic>
      <p:pic>
        <p:nvPicPr>
          <p:cNvPr id="30727" name="Picture 7" descr="MCj02933920000[1]"/>
          <p:cNvPicPr>
            <a:picLocks noChangeAspect="1" noChangeArrowheads="1"/>
          </p:cNvPicPr>
          <p:nvPr/>
        </p:nvPicPr>
        <p:blipFill>
          <a:blip r:embed="rId7" cstate="print"/>
          <a:srcRect/>
          <a:stretch>
            <a:fillRect/>
          </a:stretch>
        </p:blipFill>
        <p:spPr bwMode="auto">
          <a:xfrm>
            <a:off x="457200" y="4800600"/>
            <a:ext cx="1436688" cy="1825625"/>
          </a:xfrm>
          <a:prstGeom prst="rect">
            <a:avLst/>
          </a:prstGeom>
          <a:noFill/>
        </p:spPr>
      </p:pic>
      <p:pic>
        <p:nvPicPr>
          <p:cNvPr id="30729" name="Picture 9" descr="MCj02909920000[1]"/>
          <p:cNvPicPr>
            <a:picLocks noChangeAspect="1" noChangeArrowheads="1"/>
          </p:cNvPicPr>
          <p:nvPr/>
        </p:nvPicPr>
        <p:blipFill>
          <a:blip r:embed="rId8" cstate="print"/>
          <a:srcRect/>
          <a:stretch>
            <a:fillRect/>
          </a:stretch>
        </p:blipFill>
        <p:spPr bwMode="auto">
          <a:xfrm>
            <a:off x="457200" y="1981200"/>
            <a:ext cx="1325563" cy="1512888"/>
          </a:xfrm>
          <a:prstGeom prst="rect">
            <a:avLst/>
          </a:prstGeom>
          <a:noFill/>
        </p:spPr>
      </p:pic>
      <p:pic>
        <p:nvPicPr>
          <p:cNvPr id="30731" name="Picture 11" descr="MCj04238380000[1]"/>
          <p:cNvPicPr>
            <a:picLocks noChangeAspect="1" noChangeArrowheads="1"/>
          </p:cNvPicPr>
          <p:nvPr/>
        </p:nvPicPr>
        <p:blipFill>
          <a:blip r:embed="rId9" cstate="print"/>
          <a:srcRect/>
          <a:stretch>
            <a:fillRect/>
          </a:stretch>
        </p:blipFill>
        <p:spPr bwMode="auto">
          <a:xfrm>
            <a:off x="228600" y="0"/>
            <a:ext cx="1482725" cy="1917700"/>
          </a:xfrm>
          <a:prstGeom prst="rect">
            <a:avLst/>
          </a:prstGeom>
          <a:noFill/>
        </p:spPr>
      </p:pic>
      <p:pic>
        <p:nvPicPr>
          <p:cNvPr id="30732" name="Picture 12" descr="MCj04258080000[1]"/>
          <p:cNvPicPr>
            <a:picLocks noChangeAspect="1" noChangeArrowheads="1"/>
          </p:cNvPicPr>
          <p:nvPr/>
        </p:nvPicPr>
        <p:blipFill>
          <a:blip r:embed="rId10" cstate="print"/>
          <a:srcRect/>
          <a:stretch>
            <a:fillRect/>
          </a:stretch>
        </p:blipFill>
        <p:spPr bwMode="auto">
          <a:xfrm>
            <a:off x="7239000" y="152400"/>
            <a:ext cx="1752600" cy="16430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fade">
                                      <p:cBhvr>
                                        <p:cTn id="7" dur="1000"/>
                                        <p:tgtEl>
                                          <p:spTgt spid="30723">
                                            <p:txEl>
                                              <p:pRg st="0" end="0"/>
                                            </p:txEl>
                                          </p:spTgt>
                                        </p:tgtEl>
                                      </p:cBhvr>
                                    </p:animEffect>
                                    <p:anim calcmode="lin" valueType="num">
                                      <p:cBhvr>
                                        <p:cTn id="8" dur="10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23">
                                            <p:txEl>
                                              <p:pRg st="2" end="2"/>
                                            </p:txEl>
                                          </p:spTgt>
                                        </p:tgtEl>
                                        <p:attrNameLst>
                                          <p:attrName>style.visibility</p:attrName>
                                        </p:attrNameLst>
                                      </p:cBhvr>
                                      <p:to>
                                        <p:strVal val="visible"/>
                                      </p:to>
                                    </p:set>
                                    <p:animEffect transition="in" filter="fade">
                                      <p:cBhvr>
                                        <p:cTn id="14" dur="1000"/>
                                        <p:tgtEl>
                                          <p:spTgt spid="30723">
                                            <p:txEl>
                                              <p:pRg st="2" end="2"/>
                                            </p:txEl>
                                          </p:spTgt>
                                        </p:tgtEl>
                                      </p:cBhvr>
                                    </p:animEffect>
                                    <p:anim calcmode="lin" valueType="num">
                                      <p:cBhvr>
                                        <p:cTn id="15" dur="10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23">
                                            <p:txEl>
                                              <p:pRg st="4" end="4"/>
                                            </p:txEl>
                                          </p:spTgt>
                                        </p:tgtEl>
                                        <p:attrNameLst>
                                          <p:attrName>style.visibility</p:attrName>
                                        </p:attrNameLst>
                                      </p:cBhvr>
                                      <p:to>
                                        <p:strVal val="visible"/>
                                      </p:to>
                                    </p:set>
                                    <p:animEffect transition="in" filter="fade">
                                      <p:cBhvr>
                                        <p:cTn id="21" dur="1000"/>
                                        <p:tgtEl>
                                          <p:spTgt spid="30723">
                                            <p:txEl>
                                              <p:pRg st="4" end="4"/>
                                            </p:txEl>
                                          </p:spTgt>
                                        </p:tgtEl>
                                      </p:cBhvr>
                                    </p:animEffect>
                                    <p:anim calcmode="lin" valueType="num">
                                      <p:cBhvr>
                                        <p:cTn id="22" dur="10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072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5854" name="Picture 14" descr="syringeDetail"/>
          <p:cNvPicPr>
            <a:picLocks noChangeAspect="1" noChangeArrowheads="1"/>
          </p:cNvPicPr>
          <p:nvPr/>
        </p:nvPicPr>
        <p:blipFill>
          <a:blip r:embed="rId2" cstate="print"/>
          <a:srcRect/>
          <a:stretch>
            <a:fillRect/>
          </a:stretch>
        </p:blipFill>
        <p:spPr bwMode="auto">
          <a:xfrm>
            <a:off x="7010400" y="152400"/>
            <a:ext cx="1962150" cy="6572250"/>
          </a:xfrm>
          <a:prstGeom prst="rect">
            <a:avLst/>
          </a:prstGeom>
          <a:noFill/>
        </p:spPr>
      </p:pic>
      <p:sp>
        <p:nvSpPr>
          <p:cNvPr id="35859" name="Rectangle 19"/>
          <p:cNvSpPr>
            <a:spLocks noGrp="1" noChangeArrowheads="1"/>
          </p:cNvSpPr>
          <p:nvPr>
            <p:ph type="title"/>
          </p:nvPr>
        </p:nvSpPr>
        <p:spPr/>
        <p:txBody>
          <a:bodyPr/>
          <a:lstStyle/>
          <a:p>
            <a:r>
              <a:rPr lang="en-US"/>
              <a:t>Parts of the syringe</a:t>
            </a:r>
          </a:p>
        </p:txBody>
      </p:sp>
      <p:sp>
        <p:nvSpPr>
          <p:cNvPr id="35860" name="Rectangle 20"/>
          <p:cNvSpPr>
            <a:spLocks noGrp="1" noChangeArrowheads="1"/>
          </p:cNvSpPr>
          <p:nvPr>
            <p:ph type="body" idx="1"/>
          </p:nvPr>
        </p:nvSpPr>
        <p:spPr>
          <a:xfrm>
            <a:off x="1981200" y="2057400"/>
            <a:ext cx="6478588" cy="4495800"/>
          </a:xfrm>
        </p:spPr>
        <p:txBody>
          <a:bodyPr/>
          <a:lstStyle/>
          <a:p>
            <a:r>
              <a:rPr lang="en-US" sz="2400"/>
              <a:t>BARREL - part of the syringe that</a:t>
            </a:r>
          </a:p>
          <a:p>
            <a:pPr>
              <a:buFont typeface="Wingdings" pitchFamily="2" charset="2"/>
              <a:buNone/>
            </a:pPr>
            <a:r>
              <a:rPr lang="en-US" sz="2400"/>
              <a:t>	holds the medication. Has </a:t>
            </a:r>
          </a:p>
          <a:p>
            <a:pPr>
              <a:buFont typeface="Wingdings" pitchFamily="2" charset="2"/>
              <a:buNone/>
            </a:pPr>
            <a:r>
              <a:rPr lang="en-US" sz="2400"/>
              <a:t>	markings on the outside to </a:t>
            </a:r>
          </a:p>
          <a:p>
            <a:pPr>
              <a:buFont typeface="Wingdings" pitchFamily="2" charset="2"/>
              <a:buNone/>
            </a:pPr>
            <a:r>
              <a:rPr lang="en-US" sz="2400"/>
              <a:t>	facilitate measuring meds</a:t>
            </a:r>
          </a:p>
          <a:p>
            <a:pPr>
              <a:buFont typeface="Wingdings" pitchFamily="2" charset="2"/>
              <a:buNone/>
            </a:pPr>
            <a:endParaRPr lang="en-US" sz="2400"/>
          </a:p>
          <a:p>
            <a:r>
              <a:rPr lang="en-US" sz="2400"/>
              <a:t>PLUNGER – movable cylinder inserted </a:t>
            </a:r>
          </a:p>
          <a:p>
            <a:pPr>
              <a:buFont typeface="Wingdings" pitchFamily="2" charset="2"/>
              <a:buNone/>
            </a:pPr>
            <a:r>
              <a:rPr lang="en-US" sz="2400"/>
              <a:t>	in barrel to form a tight-fitting seal. How </a:t>
            </a:r>
          </a:p>
          <a:p>
            <a:pPr>
              <a:buFont typeface="Wingdings" pitchFamily="2" charset="2"/>
              <a:buNone/>
            </a:pPr>
            <a:r>
              <a:rPr lang="en-US" sz="2400"/>
              <a:t>	medication is drawn into and pushed </a:t>
            </a:r>
          </a:p>
          <a:p>
            <a:pPr>
              <a:buFont typeface="Wingdings" pitchFamily="2" charset="2"/>
              <a:buNone/>
            </a:pPr>
            <a:r>
              <a:rPr lang="en-US" sz="2400"/>
              <a:t>	out of the barrel</a:t>
            </a:r>
          </a:p>
          <a:p>
            <a:pPr>
              <a:buFont typeface="Wingdings" pitchFamily="2" charset="2"/>
              <a:buNone/>
            </a:pPr>
            <a:endParaRPr lang="en-US" sz="2400"/>
          </a:p>
          <a:p>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5860">
                                            <p:txEl>
                                              <p:pRg st="0" end="0"/>
                                            </p:txEl>
                                          </p:spTgt>
                                        </p:tgtEl>
                                        <p:attrNameLst>
                                          <p:attrName>style.visibility</p:attrName>
                                        </p:attrNameLst>
                                      </p:cBhvr>
                                      <p:to>
                                        <p:strVal val="visible"/>
                                      </p:to>
                                    </p:set>
                                    <p:animEffect transition="in" filter="fade">
                                      <p:cBhvr>
                                        <p:cTn id="7" dur="1000"/>
                                        <p:tgtEl>
                                          <p:spTgt spid="35860">
                                            <p:txEl>
                                              <p:pRg st="0" end="0"/>
                                            </p:txEl>
                                          </p:spTgt>
                                        </p:tgtEl>
                                      </p:cBhvr>
                                    </p:animEffect>
                                    <p:anim calcmode="lin" valueType="num">
                                      <p:cBhvr>
                                        <p:cTn id="8" dur="1000" fill="hold"/>
                                        <p:tgtEl>
                                          <p:spTgt spid="3586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586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5860">
                                            <p:txEl>
                                              <p:pRg st="1" end="1"/>
                                            </p:txEl>
                                          </p:spTgt>
                                        </p:tgtEl>
                                        <p:attrNameLst>
                                          <p:attrName>style.visibility</p:attrName>
                                        </p:attrNameLst>
                                      </p:cBhvr>
                                      <p:to>
                                        <p:strVal val="visible"/>
                                      </p:to>
                                    </p:set>
                                    <p:animEffect transition="in" filter="fade">
                                      <p:cBhvr>
                                        <p:cTn id="14" dur="1000"/>
                                        <p:tgtEl>
                                          <p:spTgt spid="35860">
                                            <p:txEl>
                                              <p:pRg st="1" end="1"/>
                                            </p:txEl>
                                          </p:spTgt>
                                        </p:tgtEl>
                                      </p:cBhvr>
                                    </p:animEffect>
                                    <p:anim calcmode="lin" valueType="num">
                                      <p:cBhvr>
                                        <p:cTn id="15" dur="1000" fill="hold"/>
                                        <p:tgtEl>
                                          <p:spTgt spid="3586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586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5860">
                                            <p:txEl>
                                              <p:pRg st="2" end="2"/>
                                            </p:txEl>
                                          </p:spTgt>
                                        </p:tgtEl>
                                        <p:attrNameLst>
                                          <p:attrName>style.visibility</p:attrName>
                                        </p:attrNameLst>
                                      </p:cBhvr>
                                      <p:to>
                                        <p:strVal val="visible"/>
                                      </p:to>
                                    </p:set>
                                    <p:animEffect transition="in" filter="fade">
                                      <p:cBhvr>
                                        <p:cTn id="21" dur="1000"/>
                                        <p:tgtEl>
                                          <p:spTgt spid="35860">
                                            <p:txEl>
                                              <p:pRg st="2" end="2"/>
                                            </p:txEl>
                                          </p:spTgt>
                                        </p:tgtEl>
                                      </p:cBhvr>
                                    </p:animEffect>
                                    <p:anim calcmode="lin" valueType="num">
                                      <p:cBhvr>
                                        <p:cTn id="22" dur="1000" fill="hold"/>
                                        <p:tgtEl>
                                          <p:spTgt spid="3586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586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5860">
                                            <p:txEl>
                                              <p:pRg st="3" end="3"/>
                                            </p:txEl>
                                          </p:spTgt>
                                        </p:tgtEl>
                                        <p:attrNameLst>
                                          <p:attrName>style.visibility</p:attrName>
                                        </p:attrNameLst>
                                      </p:cBhvr>
                                      <p:to>
                                        <p:strVal val="visible"/>
                                      </p:to>
                                    </p:set>
                                    <p:animEffect transition="in" filter="fade">
                                      <p:cBhvr>
                                        <p:cTn id="28" dur="1000"/>
                                        <p:tgtEl>
                                          <p:spTgt spid="35860">
                                            <p:txEl>
                                              <p:pRg st="3" end="3"/>
                                            </p:txEl>
                                          </p:spTgt>
                                        </p:tgtEl>
                                      </p:cBhvr>
                                    </p:animEffect>
                                    <p:anim calcmode="lin" valueType="num">
                                      <p:cBhvr>
                                        <p:cTn id="29" dur="1000" fill="hold"/>
                                        <p:tgtEl>
                                          <p:spTgt spid="3586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586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5860">
                                            <p:txEl>
                                              <p:pRg st="5" end="5"/>
                                            </p:txEl>
                                          </p:spTgt>
                                        </p:tgtEl>
                                        <p:attrNameLst>
                                          <p:attrName>style.visibility</p:attrName>
                                        </p:attrNameLst>
                                      </p:cBhvr>
                                      <p:to>
                                        <p:strVal val="visible"/>
                                      </p:to>
                                    </p:set>
                                    <p:animEffect transition="in" filter="fade">
                                      <p:cBhvr>
                                        <p:cTn id="35" dur="1000"/>
                                        <p:tgtEl>
                                          <p:spTgt spid="35860">
                                            <p:txEl>
                                              <p:pRg st="5" end="5"/>
                                            </p:txEl>
                                          </p:spTgt>
                                        </p:tgtEl>
                                      </p:cBhvr>
                                    </p:animEffect>
                                    <p:anim calcmode="lin" valueType="num">
                                      <p:cBhvr>
                                        <p:cTn id="36" dur="1000" fill="hold"/>
                                        <p:tgtEl>
                                          <p:spTgt spid="35860">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586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5860">
                                            <p:txEl>
                                              <p:pRg st="6" end="6"/>
                                            </p:txEl>
                                          </p:spTgt>
                                        </p:tgtEl>
                                        <p:attrNameLst>
                                          <p:attrName>style.visibility</p:attrName>
                                        </p:attrNameLst>
                                      </p:cBhvr>
                                      <p:to>
                                        <p:strVal val="visible"/>
                                      </p:to>
                                    </p:set>
                                    <p:animEffect transition="in" filter="fade">
                                      <p:cBhvr>
                                        <p:cTn id="42" dur="1000"/>
                                        <p:tgtEl>
                                          <p:spTgt spid="35860">
                                            <p:txEl>
                                              <p:pRg st="6" end="6"/>
                                            </p:txEl>
                                          </p:spTgt>
                                        </p:tgtEl>
                                      </p:cBhvr>
                                    </p:animEffect>
                                    <p:anim calcmode="lin" valueType="num">
                                      <p:cBhvr>
                                        <p:cTn id="43" dur="1000" fill="hold"/>
                                        <p:tgtEl>
                                          <p:spTgt spid="35860">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5860">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5860">
                                            <p:txEl>
                                              <p:pRg st="7" end="7"/>
                                            </p:txEl>
                                          </p:spTgt>
                                        </p:tgtEl>
                                        <p:attrNameLst>
                                          <p:attrName>style.visibility</p:attrName>
                                        </p:attrNameLst>
                                      </p:cBhvr>
                                      <p:to>
                                        <p:strVal val="visible"/>
                                      </p:to>
                                    </p:set>
                                    <p:animEffect transition="in" filter="fade">
                                      <p:cBhvr>
                                        <p:cTn id="49" dur="1000"/>
                                        <p:tgtEl>
                                          <p:spTgt spid="35860">
                                            <p:txEl>
                                              <p:pRg st="7" end="7"/>
                                            </p:txEl>
                                          </p:spTgt>
                                        </p:tgtEl>
                                      </p:cBhvr>
                                    </p:animEffect>
                                    <p:anim calcmode="lin" valueType="num">
                                      <p:cBhvr>
                                        <p:cTn id="50" dur="1000" fill="hold"/>
                                        <p:tgtEl>
                                          <p:spTgt spid="35860">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5860">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5860">
                                            <p:txEl>
                                              <p:pRg st="8" end="8"/>
                                            </p:txEl>
                                          </p:spTgt>
                                        </p:tgtEl>
                                        <p:attrNameLst>
                                          <p:attrName>style.visibility</p:attrName>
                                        </p:attrNameLst>
                                      </p:cBhvr>
                                      <p:to>
                                        <p:strVal val="visible"/>
                                      </p:to>
                                    </p:set>
                                    <p:animEffect transition="in" filter="fade">
                                      <p:cBhvr>
                                        <p:cTn id="56" dur="1000"/>
                                        <p:tgtEl>
                                          <p:spTgt spid="35860">
                                            <p:txEl>
                                              <p:pRg st="8" end="8"/>
                                            </p:txEl>
                                          </p:spTgt>
                                        </p:tgtEl>
                                      </p:cBhvr>
                                    </p:animEffect>
                                    <p:anim calcmode="lin" valueType="num">
                                      <p:cBhvr>
                                        <p:cTn id="57" dur="1000" fill="hold"/>
                                        <p:tgtEl>
                                          <p:spTgt spid="35860">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5860">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60"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Parts of a syringe	</a:t>
            </a:r>
          </a:p>
        </p:txBody>
      </p:sp>
      <p:sp>
        <p:nvSpPr>
          <p:cNvPr id="39939" name="Rectangle 3"/>
          <p:cNvSpPr>
            <a:spLocks noGrp="1" noChangeArrowheads="1"/>
          </p:cNvSpPr>
          <p:nvPr>
            <p:ph type="body" idx="1"/>
          </p:nvPr>
        </p:nvSpPr>
        <p:spPr>
          <a:xfrm>
            <a:off x="2055813" y="2057400"/>
            <a:ext cx="6478587" cy="4648200"/>
          </a:xfrm>
        </p:spPr>
        <p:txBody>
          <a:bodyPr/>
          <a:lstStyle/>
          <a:p>
            <a:r>
              <a:rPr lang="en-US" sz="2400"/>
              <a:t>Flange – located at the</a:t>
            </a:r>
            <a:r>
              <a:rPr lang="en-US"/>
              <a:t> </a:t>
            </a:r>
            <a:r>
              <a:rPr lang="en-US" sz="2400"/>
              <a:t>of the </a:t>
            </a:r>
          </a:p>
          <a:p>
            <a:pPr>
              <a:buFont typeface="Wingdings" pitchFamily="2" charset="2"/>
              <a:buNone/>
            </a:pPr>
            <a:r>
              <a:rPr lang="en-US"/>
              <a:t>	</a:t>
            </a:r>
            <a:r>
              <a:rPr lang="en-US" sz="2400"/>
              <a:t>barrel where the plunger is inserted.</a:t>
            </a:r>
          </a:p>
          <a:p>
            <a:pPr>
              <a:buFont typeface="Wingdings" pitchFamily="2" charset="2"/>
              <a:buNone/>
            </a:pPr>
            <a:r>
              <a:rPr lang="en-US" sz="2400"/>
              <a:t>	It forms a ring around the barrel </a:t>
            </a:r>
          </a:p>
          <a:p>
            <a:pPr>
              <a:buFont typeface="Wingdings" pitchFamily="2" charset="2"/>
              <a:buNone/>
            </a:pPr>
            <a:r>
              <a:rPr lang="en-US" sz="2400"/>
              <a:t>	for the index and middle fingers to be</a:t>
            </a:r>
          </a:p>
          <a:p>
            <a:pPr>
              <a:buFont typeface="Wingdings" pitchFamily="2" charset="2"/>
              <a:buNone/>
            </a:pPr>
            <a:r>
              <a:rPr lang="en-US" sz="2400"/>
              <a:t>	placed when drawing up solutions.</a:t>
            </a:r>
          </a:p>
          <a:p>
            <a:pPr>
              <a:buFont typeface="Wingdings" pitchFamily="2" charset="2"/>
              <a:buNone/>
            </a:pPr>
            <a:endParaRPr lang="en-US" sz="2400"/>
          </a:p>
          <a:p>
            <a:r>
              <a:rPr lang="en-US" sz="2400"/>
              <a:t>Tip – End of the barrel where the </a:t>
            </a:r>
          </a:p>
          <a:p>
            <a:pPr>
              <a:buFont typeface="Wingdings" pitchFamily="2" charset="2"/>
              <a:buNone/>
            </a:pPr>
            <a:r>
              <a:rPr lang="en-US" sz="2400"/>
              <a:t>	needle is attached</a:t>
            </a:r>
          </a:p>
          <a:p>
            <a:endParaRPr lang="en-US"/>
          </a:p>
        </p:txBody>
      </p:sp>
      <p:pic>
        <p:nvPicPr>
          <p:cNvPr id="39940" name="Picture 4" descr="syringeDetail"/>
          <p:cNvPicPr>
            <a:picLocks noChangeAspect="1" noChangeArrowheads="1"/>
          </p:cNvPicPr>
          <p:nvPr/>
        </p:nvPicPr>
        <p:blipFill>
          <a:blip r:embed="rId2" cstate="print"/>
          <a:srcRect/>
          <a:stretch>
            <a:fillRect/>
          </a:stretch>
        </p:blipFill>
        <p:spPr bwMode="auto">
          <a:xfrm>
            <a:off x="7010400" y="152400"/>
            <a:ext cx="1962150" cy="6572250"/>
          </a:xfrm>
          <a:prstGeom prst="rect">
            <a:avLst/>
          </a:prstGeom>
          <a:noFill/>
        </p:spPr>
      </p:pic>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39938"/>
                                        </p:tgtEl>
                                        <p:attrNameLst>
                                          <p:attrName>style.visibility</p:attrName>
                                        </p:attrNameLst>
                                      </p:cBhvr>
                                      <p:to>
                                        <p:strVal val="visible"/>
                                      </p:to>
                                    </p:set>
                                    <p:anim calcmode="lin" valueType="num">
                                      <p:cBhvr>
                                        <p:cTn id="7" dur="1000" fill="hold"/>
                                        <p:tgtEl>
                                          <p:spTgt spid="39938"/>
                                        </p:tgtEl>
                                        <p:attrNameLst>
                                          <p:attrName>ppt_w</p:attrName>
                                        </p:attrNameLst>
                                      </p:cBhvr>
                                      <p:tavLst>
                                        <p:tav tm="0">
                                          <p:val>
                                            <p:strVal val="#ppt_w+.3"/>
                                          </p:val>
                                        </p:tav>
                                        <p:tav tm="100000">
                                          <p:val>
                                            <p:strVal val="#ppt_w"/>
                                          </p:val>
                                        </p:tav>
                                      </p:tavLst>
                                    </p:anim>
                                    <p:anim calcmode="lin" valueType="num">
                                      <p:cBhvr>
                                        <p:cTn id="8" dur="1000" fill="hold"/>
                                        <p:tgtEl>
                                          <p:spTgt spid="39938"/>
                                        </p:tgtEl>
                                        <p:attrNameLst>
                                          <p:attrName>ppt_h</p:attrName>
                                        </p:attrNameLst>
                                      </p:cBhvr>
                                      <p:tavLst>
                                        <p:tav tm="0">
                                          <p:val>
                                            <p:strVal val="#ppt_h"/>
                                          </p:val>
                                        </p:tav>
                                        <p:tav tm="100000">
                                          <p:val>
                                            <p:strVal val="#ppt_h"/>
                                          </p:val>
                                        </p:tav>
                                      </p:tavLst>
                                    </p:anim>
                                    <p:animEffect transition="in" filter="fade">
                                      <p:cBhvr>
                                        <p:cTn id="9" dur="1000"/>
                                        <p:tgtEl>
                                          <p:spTgt spid="39938"/>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9939">
                                            <p:txEl>
                                              <p:pRg st="0" end="0"/>
                                            </p:txEl>
                                          </p:spTgt>
                                        </p:tgtEl>
                                        <p:attrNameLst>
                                          <p:attrName>style.visibility</p:attrName>
                                        </p:attrNameLst>
                                      </p:cBhvr>
                                      <p:to>
                                        <p:strVal val="visible"/>
                                      </p:to>
                                    </p:set>
                                    <p:anim calcmode="lin" valueType="num">
                                      <p:cBhvr>
                                        <p:cTn id="14" dur="1000" fill="hold"/>
                                        <p:tgtEl>
                                          <p:spTgt spid="39939">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9939">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993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9939">
                                            <p:txEl>
                                              <p:pRg st="1" end="1"/>
                                            </p:txEl>
                                          </p:spTgt>
                                        </p:tgtEl>
                                        <p:attrNameLst>
                                          <p:attrName>style.visibility</p:attrName>
                                        </p:attrNameLst>
                                      </p:cBhvr>
                                      <p:to>
                                        <p:strVal val="visible"/>
                                      </p:to>
                                    </p:set>
                                    <p:anim calcmode="lin" valueType="num">
                                      <p:cBhvr>
                                        <p:cTn id="21" dur="1000" fill="hold"/>
                                        <p:tgtEl>
                                          <p:spTgt spid="39939">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39939">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9939">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9939">
                                            <p:txEl>
                                              <p:pRg st="2" end="2"/>
                                            </p:txEl>
                                          </p:spTgt>
                                        </p:tgtEl>
                                        <p:attrNameLst>
                                          <p:attrName>style.visibility</p:attrName>
                                        </p:attrNameLst>
                                      </p:cBhvr>
                                      <p:to>
                                        <p:strVal val="visible"/>
                                      </p:to>
                                    </p:set>
                                    <p:anim calcmode="lin" valueType="num">
                                      <p:cBhvr>
                                        <p:cTn id="28" dur="1000" fill="hold"/>
                                        <p:tgtEl>
                                          <p:spTgt spid="39939">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39939">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9939">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39939">
                                            <p:txEl>
                                              <p:pRg st="3" end="3"/>
                                            </p:txEl>
                                          </p:spTgt>
                                        </p:tgtEl>
                                        <p:attrNameLst>
                                          <p:attrName>style.visibility</p:attrName>
                                        </p:attrNameLst>
                                      </p:cBhvr>
                                      <p:to>
                                        <p:strVal val="visible"/>
                                      </p:to>
                                    </p:set>
                                    <p:anim calcmode="lin" valueType="num">
                                      <p:cBhvr>
                                        <p:cTn id="35" dur="1000" fill="hold"/>
                                        <p:tgtEl>
                                          <p:spTgt spid="39939">
                                            <p:txEl>
                                              <p:pRg st="3" end="3"/>
                                            </p:txEl>
                                          </p:spTgt>
                                        </p:tgtEl>
                                        <p:attrNameLst>
                                          <p:attrName>ppt_w</p:attrName>
                                        </p:attrNameLst>
                                      </p:cBhvr>
                                      <p:tavLst>
                                        <p:tav tm="0">
                                          <p:val>
                                            <p:strVal val="#ppt_w+.3"/>
                                          </p:val>
                                        </p:tav>
                                        <p:tav tm="100000">
                                          <p:val>
                                            <p:strVal val="#ppt_w"/>
                                          </p:val>
                                        </p:tav>
                                      </p:tavLst>
                                    </p:anim>
                                    <p:anim calcmode="lin" valueType="num">
                                      <p:cBhvr>
                                        <p:cTn id="36" dur="1000" fill="hold"/>
                                        <p:tgtEl>
                                          <p:spTgt spid="39939">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9939">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39939">
                                            <p:txEl>
                                              <p:pRg st="4" end="4"/>
                                            </p:txEl>
                                          </p:spTgt>
                                        </p:tgtEl>
                                        <p:attrNameLst>
                                          <p:attrName>style.visibility</p:attrName>
                                        </p:attrNameLst>
                                      </p:cBhvr>
                                      <p:to>
                                        <p:strVal val="visible"/>
                                      </p:to>
                                    </p:set>
                                    <p:anim calcmode="lin" valueType="num">
                                      <p:cBhvr>
                                        <p:cTn id="42" dur="1000" fill="hold"/>
                                        <p:tgtEl>
                                          <p:spTgt spid="39939">
                                            <p:txEl>
                                              <p:pRg st="4" end="4"/>
                                            </p:txEl>
                                          </p:spTgt>
                                        </p:tgtEl>
                                        <p:attrNameLst>
                                          <p:attrName>ppt_w</p:attrName>
                                        </p:attrNameLst>
                                      </p:cBhvr>
                                      <p:tavLst>
                                        <p:tav tm="0">
                                          <p:val>
                                            <p:strVal val="#ppt_w+.3"/>
                                          </p:val>
                                        </p:tav>
                                        <p:tav tm="100000">
                                          <p:val>
                                            <p:strVal val="#ppt_w"/>
                                          </p:val>
                                        </p:tav>
                                      </p:tavLst>
                                    </p:anim>
                                    <p:anim calcmode="lin" valueType="num">
                                      <p:cBhvr>
                                        <p:cTn id="43" dur="1000" fill="hold"/>
                                        <p:tgtEl>
                                          <p:spTgt spid="39939">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39939">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39939">
                                            <p:txEl>
                                              <p:pRg st="6" end="6"/>
                                            </p:txEl>
                                          </p:spTgt>
                                        </p:tgtEl>
                                        <p:attrNameLst>
                                          <p:attrName>style.visibility</p:attrName>
                                        </p:attrNameLst>
                                      </p:cBhvr>
                                      <p:to>
                                        <p:strVal val="visible"/>
                                      </p:to>
                                    </p:set>
                                    <p:anim calcmode="lin" valueType="num">
                                      <p:cBhvr>
                                        <p:cTn id="49" dur="1000" fill="hold"/>
                                        <p:tgtEl>
                                          <p:spTgt spid="39939">
                                            <p:txEl>
                                              <p:pRg st="6" end="6"/>
                                            </p:txEl>
                                          </p:spTgt>
                                        </p:tgtEl>
                                        <p:attrNameLst>
                                          <p:attrName>ppt_w</p:attrName>
                                        </p:attrNameLst>
                                      </p:cBhvr>
                                      <p:tavLst>
                                        <p:tav tm="0">
                                          <p:val>
                                            <p:strVal val="#ppt_w+.3"/>
                                          </p:val>
                                        </p:tav>
                                        <p:tav tm="100000">
                                          <p:val>
                                            <p:strVal val="#ppt_w"/>
                                          </p:val>
                                        </p:tav>
                                      </p:tavLst>
                                    </p:anim>
                                    <p:anim calcmode="lin" valueType="num">
                                      <p:cBhvr>
                                        <p:cTn id="50" dur="1000" fill="hold"/>
                                        <p:tgtEl>
                                          <p:spTgt spid="39939">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39939">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0" presetClass="entr" presetSubtype="0" decel="100000" fill="hold" grpId="0" nodeType="clickEffect">
                                  <p:stCondLst>
                                    <p:cond delay="0"/>
                                  </p:stCondLst>
                                  <p:childTnLst>
                                    <p:set>
                                      <p:cBhvr>
                                        <p:cTn id="55" dur="1" fill="hold">
                                          <p:stCondLst>
                                            <p:cond delay="0"/>
                                          </p:stCondLst>
                                        </p:cTn>
                                        <p:tgtEl>
                                          <p:spTgt spid="39939">
                                            <p:txEl>
                                              <p:pRg st="7" end="7"/>
                                            </p:txEl>
                                          </p:spTgt>
                                        </p:tgtEl>
                                        <p:attrNameLst>
                                          <p:attrName>style.visibility</p:attrName>
                                        </p:attrNameLst>
                                      </p:cBhvr>
                                      <p:to>
                                        <p:strVal val="visible"/>
                                      </p:to>
                                    </p:set>
                                    <p:anim calcmode="lin" valueType="num">
                                      <p:cBhvr>
                                        <p:cTn id="56" dur="1000" fill="hold"/>
                                        <p:tgtEl>
                                          <p:spTgt spid="39939">
                                            <p:txEl>
                                              <p:pRg st="7" end="7"/>
                                            </p:txEl>
                                          </p:spTgt>
                                        </p:tgtEl>
                                        <p:attrNameLst>
                                          <p:attrName>ppt_w</p:attrName>
                                        </p:attrNameLst>
                                      </p:cBhvr>
                                      <p:tavLst>
                                        <p:tav tm="0">
                                          <p:val>
                                            <p:strVal val="#ppt_w+.3"/>
                                          </p:val>
                                        </p:tav>
                                        <p:tav tm="100000">
                                          <p:val>
                                            <p:strVal val="#ppt_w"/>
                                          </p:val>
                                        </p:tav>
                                      </p:tavLst>
                                    </p:anim>
                                    <p:anim calcmode="lin" valueType="num">
                                      <p:cBhvr>
                                        <p:cTn id="57" dur="1000" fill="hold"/>
                                        <p:tgtEl>
                                          <p:spTgt spid="39939">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399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905000" y="0"/>
            <a:ext cx="7162800" cy="1143000"/>
          </a:xfrm>
        </p:spPr>
        <p:txBody>
          <a:bodyPr/>
          <a:lstStyle/>
          <a:p>
            <a:pPr algn="ctr"/>
            <a:r>
              <a:rPr lang="en-US" sz="4000"/>
              <a:t>3 Most Common Routes of Injections</a:t>
            </a:r>
          </a:p>
        </p:txBody>
      </p:sp>
      <p:sp>
        <p:nvSpPr>
          <p:cNvPr id="40963" name="Rectangle 3"/>
          <p:cNvSpPr>
            <a:spLocks noGrp="1" noChangeArrowheads="1"/>
          </p:cNvSpPr>
          <p:nvPr>
            <p:ph type="body" idx="1"/>
          </p:nvPr>
        </p:nvSpPr>
        <p:spPr>
          <a:xfrm>
            <a:off x="2209800" y="2438400"/>
            <a:ext cx="6478588" cy="3886200"/>
          </a:xfrm>
        </p:spPr>
        <p:txBody>
          <a:bodyPr/>
          <a:lstStyle/>
          <a:p>
            <a:r>
              <a:rPr lang="en-US" sz="4000" b="1"/>
              <a:t>Intravenous (IV)</a:t>
            </a:r>
          </a:p>
          <a:p>
            <a:endParaRPr lang="en-US" sz="4000" b="1"/>
          </a:p>
          <a:p>
            <a:r>
              <a:rPr lang="en-US" sz="4000" b="1"/>
              <a:t>Intramuscular (IM)</a:t>
            </a:r>
          </a:p>
          <a:p>
            <a:endParaRPr lang="en-US" sz="4000" b="1"/>
          </a:p>
          <a:p>
            <a:r>
              <a:rPr lang="en-US" sz="4000" b="1"/>
              <a:t>Subcutaneuous (SC, SQ)</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40962"/>
                                        </p:tgtEl>
                                        <p:attrNameLst>
                                          <p:attrName>style.visibility</p:attrName>
                                        </p:attrNameLst>
                                      </p:cBhvr>
                                      <p:to>
                                        <p:strVal val="visible"/>
                                      </p:to>
                                    </p:set>
                                    <p:anim calcmode="lin" valueType="num">
                                      <p:cBhvr>
                                        <p:cTn id="7" dur="500" fill="hold"/>
                                        <p:tgtEl>
                                          <p:spTgt spid="40962"/>
                                        </p:tgtEl>
                                        <p:attrNameLst>
                                          <p:attrName>ppt_w</p:attrName>
                                        </p:attrNameLst>
                                      </p:cBhvr>
                                      <p:tavLst>
                                        <p:tav tm="0">
                                          <p:val>
                                            <p:fltVal val="0"/>
                                          </p:val>
                                        </p:tav>
                                        <p:tav tm="100000">
                                          <p:val>
                                            <p:strVal val="#ppt_w"/>
                                          </p:val>
                                        </p:tav>
                                      </p:tavLst>
                                    </p:anim>
                                    <p:anim calcmode="lin" valueType="num">
                                      <p:cBhvr>
                                        <p:cTn id="8" dur="500" fill="hold"/>
                                        <p:tgtEl>
                                          <p:spTgt spid="40962"/>
                                        </p:tgtEl>
                                        <p:attrNameLst>
                                          <p:attrName>ppt_h</p:attrName>
                                        </p:attrNameLst>
                                      </p:cBhvr>
                                      <p:tavLst>
                                        <p:tav tm="0">
                                          <p:val>
                                            <p:fltVal val="0"/>
                                          </p:val>
                                        </p:tav>
                                        <p:tav tm="100000">
                                          <p:val>
                                            <p:strVal val="#ppt_h"/>
                                          </p:val>
                                        </p:tav>
                                      </p:tavLst>
                                    </p:anim>
                                    <p:anim calcmode="lin" valueType="num">
                                      <p:cBhvr>
                                        <p:cTn id="9" dur="500" fill="hold"/>
                                        <p:tgtEl>
                                          <p:spTgt spid="40962"/>
                                        </p:tgtEl>
                                        <p:attrNameLst>
                                          <p:attrName>style.rotation</p:attrName>
                                        </p:attrNameLst>
                                      </p:cBhvr>
                                      <p:tavLst>
                                        <p:tav tm="0">
                                          <p:val>
                                            <p:fltVal val="360"/>
                                          </p:val>
                                        </p:tav>
                                        <p:tav tm="100000">
                                          <p:val>
                                            <p:fltVal val="0"/>
                                          </p:val>
                                        </p:tav>
                                      </p:tavLst>
                                    </p:anim>
                                    <p:animEffect transition="in" filter="fade">
                                      <p:cBhvr>
                                        <p:cTn id="10" dur="500"/>
                                        <p:tgtEl>
                                          <p:spTgt spid="40962"/>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40963">
                                            <p:txEl>
                                              <p:pRg st="0" end="0"/>
                                            </p:txEl>
                                          </p:spTgt>
                                        </p:tgtEl>
                                        <p:attrNameLst>
                                          <p:attrName>style.visibility</p:attrName>
                                        </p:attrNameLst>
                                      </p:cBhvr>
                                      <p:to>
                                        <p:strVal val="visible"/>
                                      </p:to>
                                    </p:set>
                                    <p:anim calcmode="lin" valueType="num">
                                      <p:cBhvr>
                                        <p:cTn id="15" dur="500" fill="hold"/>
                                        <p:tgtEl>
                                          <p:spTgt spid="4096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40963">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40963">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4096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40963">
                                            <p:txEl>
                                              <p:pRg st="2" end="2"/>
                                            </p:txEl>
                                          </p:spTgt>
                                        </p:tgtEl>
                                        <p:attrNameLst>
                                          <p:attrName>style.visibility</p:attrName>
                                        </p:attrNameLst>
                                      </p:cBhvr>
                                      <p:to>
                                        <p:strVal val="visible"/>
                                      </p:to>
                                    </p:set>
                                    <p:anim calcmode="lin" valueType="num">
                                      <p:cBhvr>
                                        <p:cTn id="23" dur="500" fill="hold"/>
                                        <p:tgtEl>
                                          <p:spTgt spid="4096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4096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40963">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4096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40963">
                                            <p:txEl>
                                              <p:pRg st="4" end="4"/>
                                            </p:txEl>
                                          </p:spTgt>
                                        </p:tgtEl>
                                        <p:attrNameLst>
                                          <p:attrName>style.visibility</p:attrName>
                                        </p:attrNameLst>
                                      </p:cBhvr>
                                      <p:to>
                                        <p:strVal val="visible"/>
                                      </p:to>
                                    </p:set>
                                    <p:anim calcmode="lin" valueType="num">
                                      <p:cBhvr>
                                        <p:cTn id="31" dur="500" fill="hold"/>
                                        <p:tgtEl>
                                          <p:spTgt spid="4096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40963">
                                            <p:txEl>
                                              <p:pRg st="4" end="4"/>
                                            </p:txEl>
                                          </p:spTgt>
                                        </p:tgtEl>
                                        <p:attrNameLst>
                                          <p:attrName>ppt_h</p:attrName>
                                        </p:attrNameLst>
                                      </p:cBhvr>
                                      <p:tavLst>
                                        <p:tav tm="0">
                                          <p:val>
                                            <p:fltVal val="0"/>
                                          </p:val>
                                        </p:tav>
                                        <p:tav tm="100000">
                                          <p:val>
                                            <p:strVal val="#ppt_h"/>
                                          </p:val>
                                        </p:tav>
                                      </p:tavLst>
                                    </p:anim>
                                    <p:anim calcmode="lin" valueType="num">
                                      <p:cBhvr>
                                        <p:cTn id="33" dur="500" fill="hold"/>
                                        <p:tgtEl>
                                          <p:spTgt spid="40963">
                                            <p:txEl>
                                              <p:pRg st="4" end="4"/>
                                            </p:txEl>
                                          </p:spTgt>
                                        </p:tgtEl>
                                        <p:attrNameLst>
                                          <p:attrName>style.rotation</p:attrName>
                                        </p:attrNameLst>
                                      </p:cBhvr>
                                      <p:tavLst>
                                        <p:tav tm="0">
                                          <p:val>
                                            <p:fltVal val="360"/>
                                          </p:val>
                                        </p:tav>
                                        <p:tav tm="100000">
                                          <p:val>
                                            <p:fltVal val="0"/>
                                          </p:val>
                                        </p:tav>
                                      </p:tavLst>
                                    </p:anim>
                                    <p:animEffect transition="in" filter="fade">
                                      <p:cBhvr>
                                        <p:cTn id="34" dur="500"/>
                                        <p:tgtEl>
                                          <p:spTgt spid="409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5" name="Picture 5" descr="f0329-01"/>
          <p:cNvPicPr>
            <a:picLocks noChangeAspect="1" noChangeArrowheads="1"/>
          </p:cNvPicPr>
          <p:nvPr/>
        </p:nvPicPr>
        <p:blipFill>
          <a:blip r:embed="rId2" cstate="print"/>
          <a:srcRect/>
          <a:stretch>
            <a:fillRect/>
          </a:stretch>
        </p:blipFill>
        <p:spPr bwMode="auto">
          <a:xfrm>
            <a:off x="0" y="74613"/>
            <a:ext cx="9144000" cy="6783387"/>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2133600" y="2438400"/>
            <a:ext cx="6478588" cy="3886200"/>
          </a:xfrm>
        </p:spPr>
        <p:txBody>
          <a:bodyPr/>
          <a:lstStyle/>
          <a:p>
            <a:r>
              <a:rPr lang="en-US" sz="4000" b="1"/>
              <a:t>Intra – within</a:t>
            </a:r>
          </a:p>
          <a:p>
            <a:r>
              <a:rPr lang="en-US" sz="4000" b="1"/>
              <a:t>Inter – between</a:t>
            </a:r>
          </a:p>
          <a:p>
            <a:r>
              <a:rPr lang="en-US" sz="4000" b="1"/>
              <a:t>Sub – under</a:t>
            </a:r>
          </a:p>
          <a:p>
            <a:r>
              <a:rPr lang="en-US" sz="4000" b="1"/>
              <a:t>Epi – above</a:t>
            </a:r>
          </a:p>
          <a:p>
            <a:r>
              <a:rPr lang="en-US" sz="4000" b="1"/>
              <a:t>Trans - across</a:t>
            </a:r>
          </a:p>
        </p:txBody>
      </p:sp>
      <p:sp>
        <p:nvSpPr>
          <p:cNvPr id="41988" name="Rectangle 4"/>
          <p:cNvSpPr>
            <a:spLocks noGrp="1" noChangeArrowheads="1"/>
          </p:cNvSpPr>
          <p:nvPr>
            <p:ph type="title"/>
          </p:nvPr>
        </p:nvSpPr>
        <p:spPr/>
        <p:txBody>
          <a:bodyPr/>
          <a:lstStyle/>
          <a:p>
            <a:pPr algn="ctr"/>
            <a:r>
              <a:rPr lang="en-US"/>
              <a:t>PREFIXES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41988"/>
                                        </p:tgtEl>
                                        <p:attrNameLst>
                                          <p:attrName>style.visibility</p:attrName>
                                        </p:attrNameLst>
                                      </p:cBhvr>
                                      <p:to>
                                        <p:strVal val="visible"/>
                                      </p:to>
                                    </p:set>
                                    <p:anim calcmode="lin" valueType="num">
                                      <p:cBhvr>
                                        <p:cTn id="7" dur="500" fill="hold"/>
                                        <p:tgtEl>
                                          <p:spTgt spid="41988"/>
                                        </p:tgtEl>
                                        <p:attrNameLst>
                                          <p:attrName>ppt_w</p:attrName>
                                        </p:attrNameLst>
                                      </p:cBhvr>
                                      <p:tavLst>
                                        <p:tav tm="0">
                                          <p:val>
                                            <p:fltVal val="0"/>
                                          </p:val>
                                        </p:tav>
                                        <p:tav tm="100000">
                                          <p:val>
                                            <p:strVal val="#ppt_w"/>
                                          </p:val>
                                        </p:tav>
                                      </p:tavLst>
                                    </p:anim>
                                    <p:anim calcmode="lin" valueType="num">
                                      <p:cBhvr>
                                        <p:cTn id="8" dur="500" fill="hold"/>
                                        <p:tgtEl>
                                          <p:spTgt spid="41988"/>
                                        </p:tgtEl>
                                        <p:attrNameLst>
                                          <p:attrName>ppt_h</p:attrName>
                                        </p:attrNameLst>
                                      </p:cBhvr>
                                      <p:tavLst>
                                        <p:tav tm="0">
                                          <p:val>
                                            <p:fltVal val="0"/>
                                          </p:val>
                                        </p:tav>
                                        <p:tav tm="100000">
                                          <p:val>
                                            <p:strVal val="#ppt_h"/>
                                          </p:val>
                                        </p:tav>
                                      </p:tavLst>
                                    </p:anim>
                                    <p:anim calcmode="lin" valueType="num">
                                      <p:cBhvr>
                                        <p:cTn id="9" dur="500" fill="hold"/>
                                        <p:tgtEl>
                                          <p:spTgt spid="41988"/>
                                        </p:tgtEl>
                                        <p:attrNameLst>
                                          <p:attrName>style.rotation</p:attrName>
                                        </p:attrNameLst>
                                      </p:cBhvr>
                                      <p:tavLst>
                                        <p:tav tm="0">
                                          <p:val>
                                            <p:fltVal val="360"/>
                                          </p:val>
                                        </p:tav>
                                        <p:tav tm="100000">
                                          <p:val>
                                            <p:fltVal val="0"/>
                                          </p:val>
                                        </p:tav>
                                      </p:tavLst>
                                    </p:anim>
                                    <p:animEffect transition="in" filter="fade">
                                      <p:cBhvr>
                                        <p:cTn id="10" dur="500"/>
                                        <p:tgtEl>
                                          <p:spTgt spid="41988"/>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41987">
                                            <p:txEl>
                                              <p:pRg st="0" end="0"/>
                                            </p:txEl>
                                          </p:spTgt>
                                        </p:tgtEl>
                                        <p:attrNameLst>
                                          <p:attrName>style.visibility</p:attrName>
                                        </p:attrNameLst>
                                      </p:cBhvr>
                                      <p:to>
                                        <p:strVal val="visible"/>
                                      </p:to>
                                    </p:set>
                                    <p:anim calcmode="lin" valueType="num">
                                      <p:cBhvr>
                                        <p:cTn id="15" dur="500" fill="hold"/>
                                        <p:tgtEl>
                                          <p:spTgt spid="4198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4198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41987">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41987">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iterate type="lt">
                                    <p:tmPct val="10000"/>
                                  </p:iterate>
                                  <p:childTnLst>
                                    <p:set>
                                      <p:cBhvr>
                                        <p:cTn id="22" dur="1" fill="hold">
                                          <p:stCondLst>
                                            <p:cond delay="0"/>
                                          </p:stCondLst>
                                        </p:cTn>
                                        <p:tgtEl>
                                          <p:spTgt spid="41987">
                                            <p:txEl>
                                              <p:pRg st="1" end="1"/>
                                            </p:txEl>
                                          </p:spTgt>
                                        </p:tgtEl>
                                        <p:attrNameLst>
                                          <p:attrName>style.visibility</p:attrName>
                                        </p:attrNameLst>
                                      </p:cBhvr>
                                      <p:to>
                                        <p:strVal val="visible"/>
                                      </p:to>
                                    </p:set>
                                    <p:anim calcmode="lin" valueType="num">
                                      <p:cBhvr>
                                        <p:cTn id="23" dur="500" fill="hold"/>
                                        <p:tgtEl>
                                          <p:spTgt spid="4198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4198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41987">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41987">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iterate type="lt">
                                    <p:tmPct val="10000"/>
                                  </p:iterate>
                                  <p:childTnLst>
                                    <p:set>
                                      <p:cBhvr>
                                        <p:cTn id="30" dur="1" fill="hold">
                                          <p:stCondLst>
                                            <p:cond delay="0"/>
                                          </p:stCondLst>
                                        </p:cTn>
                                        <p:tgtEl>
                                          <p:spTgt spid="41987">
                                            <p:txEl>
                                              <p:pRg st="2" end="2"/>
                                            </p:txEl>
                                          </p:spTgt>
                                        </p:tgtEl>
                                        <p:attrNameLst>
                                          <p:attrName>style.visibility</p:attrName>
                                        </p:attrNameLst>
                                      </p:cBhvr>
                                      <p:to>
                                        <p:strVal val="visible"/>
                                      </p:to>
                                    </p:set>
                                    <p:anim calcmode="lin" valueType="num">
                                      <p:cBhvr>
                                        <p:cTn id="31" dur="500" fill="hold"/>
                                        <p:tgtEl>
                                          <p:spTgt spid="41987">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41987">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41987">
                                            <p:txEl>
                                              <p:pRg st="2" end="2"/>
                                            </p:txEl>
                                          </p:spTgt>
                                        </p:tgtEl>
                                        <p:attrNameLst>
                                          <p:attrName>style.rotation</p:attrName>
                                        </p:attrNameLst>
                                      </p:cBhvr>
                                      <p:tavLst>
                                        <p:tav tm="0">
                                          <p:val>
                                            <p:fltVal val="360"/>
                                          </p:val>
                                        </p:tav>
                                        <p:tav tm="100000">
                                          <p:val>
                                            <p:fltVal val="0"/>
                                          </p:val>
                                        </p:tav>
                                      </p:tavLst>
                                    </p:anim>
                                    <p:animEffect transition="in" filter="fade">
                                      <p:cBhvr>
                                        <p:cTn id="34" dur="500"/>
                                        <p:tgtEl>
                                          <p:spTgt spid="41987">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iterate type="lt">
                                    <p:tmPct val="10000"/>
                                  </p:iterate>
                                  <p:childTnLst>
                                    <p:set>
                                      <p:cBhvr>
                                        <p:cTn id="38" dur="1" fill="hold">
                                          <p:stCondLst>
                                            <p:cond delay="0"/>
                                          </p:stCondLst>
                                        </p:cTn>
                                        <p:tgtEl>
                                          <p:spTgt spid="41987">
                                            <p:txEl>
                                              <p:pRg st="3" end="3"/>
                                            </p:txEl>
                                          </p:spTgt>
                                        </p:tgtEl>
                                        <p:attrNameLst>
                                          <p:attrName>style.visibility</p:attrName>
                                        </p:attrNameLst>
                                      </p:cBhvr>
                                      <p:to>
                                        <p:strVal val="visible"/>
                                      </p:to>
                                    </p:set>
                                    <p:anim calcmode="lin" valueType="num">
                                      <p:cBhvr>
                                        <p:cTn id="39" dur="500" fill="hold"/>
                                        <p:tgtEl>
                                          <p:spTgt spid="41987">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41987">
                                            <p:txEl>
                                              <p:pRg st="3" end="3"/>
                                            </p:txEl>
                                          </p:spTgt>
                                        </p:tgtEl>
                                        <p:attrNameLst>
                                          <p:attrName>ppt_h</p:attrName>
                                        </p:attrNameLst>
                                      </p:cBhvr>
                                      <p:tavLst>
                                        <p:tav tm="0">
                                          <p:val>
                                            <p:fltVal val="0"/>
                                          </p:val>
                                        </p:tav>
                                        <p:tav tm="100000">
                                          <p:val>
                                            <p:strVal val="#ppt_h"/>
                                          </p:val>
                                        </p:tav>
                                      </p:tavLst>
                                    </p:anim>
                                    <p:anim calcmode="lin" valueType="num">
                                      <p:cBhvr>
                                        <p:cTn id="41" dur="500" fill="hold"/>
                                        <p:tgtEl>
                                          <p:spTgt spid="41987">
                                            <p:txEl>
                                              <p:pRg st="3" end="3"/>
                                            </p:txEl>
                                          </p:spTgt>
                                        </p:tgtEl>
                                        <p:attrNameLst>
                                          <p:attrName>style.rotation</p:attrName>
                                        </p:attrNameLst>
                                      </p:cBhvr>
                                      <p:tavLst>
                                        <p:tav tm="0">
                                          <p:val>
                                            <p:fltVal val="360"/>
                                          </p:val>
                                        </p:tav>
                                        <p:tav tm="100000">
                                          <p:val>
                                            <p:fltVal val="0"/>
                                          </p:val>
                                        </p:tav>
                                      </p:tavLst>
                                    </p:anim>
                                    <p:animEffect transition="in" filter="fade">
                                      <p:cBhvr>
                                        <p:cTn id="42" dur="500"/>
                                        <p:tgtEl>
                                          <p:spTgt spid="41987">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entr" presetSubtype="0" decel="100000" fill="hold" grpId="0" nodeType="clickEffect">
                                  <p:stCondLst>
                                    <p:cond delay="0"/>
                                  </p:stCondLst>
                                  <p:iterate type="lt">
                                    <p:tmPct val="10000"/>
                                  </p:iterate>
                                  <p:childTnLst>
                                    <p:set>
                                      <p:cBhvr>
                                        <p:cTn id="46" dur="1" fill="hold">
                                          <p:stCondLst>
                                            <p:cond delay="0"/>
                                          </p:stCondLst>
                                        </p:cTn>
                                        <p:tgtEl>
                                          <p:spTgt spid="41987">
                                            <p:txEl>
                                              <p:pRg st="4" end="4"/>
                                            </p:txEl>
                                          </p:spTgt>
                                        </p:tgtEl>
                                        <p:attrNameLst>
                                          <p:attrName>style.visibility</p:attrName>
                                        </p:attrNameLst>
                                      </p:cBhvr>
                                      <p:to>
                                        <p:strVal val="visible"/>
                                      </p:to>
                                    </p:set>
                                    <p:anim calcmode="lin" valueType="num">
                                      <p:cBhvr>
                                        <p:cTn id="47" dur="500" fill="hold"/>
                                        <p:tgtEl>
                                          <p:spTgt spid="41987">
                                            <p:txEl>
                                              <p:pRg st="4" end="4"/>
                                            </p:txEl>
                                          </p:spTgt>
                                        </p:tgtEl>
                                        <p:attrNameLst>
                                          <p:attrName>ppt_w</p:attrName>
                                        </p:attrNameLst>
                                      </p:cBhvr>
                                      <p:tavLst>
                                        <p:tav tm="0">
                                          <p:val>
                                            <p:fltVal val="0"/>
                                          </p:val>
                                        </p:tav>
                                        <p:tav tm="100000">
                                          <p:val>
                                            <p:strVal val="#ppt_w"/>
                                          </p:val>
                                        </p:tav>
                                      </p:tavLst>
                                    </p:anim>
                                    <p:anim calcmode="lin" valueType="num">
                                      <p:cBhvr>
                                        <p:cTn id="48" dur="500" fill="hold"/>
                                        <p:tgtEl>
                                          <p:spTgt spid="41987">
                                            <p:txEl>
                                              <p:pRg st="4" end="4"/>
                                            </p:txEl>
                                          </p:spTgt>
                                        </p:tgtEl>
                                        <p:attrNameLst>
                                          <p:attrName>ppt_h</p:attrName>
                                        </p:attrNameLst>
                                      </p:cBhvr>
                                      <p:tavLst>
                                        <p:tav tm="0">
                                          <p:val>
                                            <p:fltVal val="0"/>
                                          </p:val>
                                        </p:tav>
                                        <p:tav tm="100000">
                                          <p:val>
                                            <p:strVal val="#ppt_h"/>
                                          </p:val>
                                        </p:tav>
                                      </p:tavLst>
                                    </p:anim>
                                    <p:anim calcmode="lin" valueType="num">
                                      <p:cBhvr>
                                        <p:cTn id="49" dur="500" fill="hold"/>
                                        <p:tgtEl>
                                          <p:spTgt spid="41987">
                                            <p:txEl>
                                              <p:pRg st="4" end="4"/>
                                            </p:txEl>
                                          </p:spTgt>
                                        </p:tgtEl>
                                        <p:attrNameLst>
                                          <p:attrName>style.rotation</p:attrName>
                                        </p:attrNameLst>
                                      </p:cBhvr>
                                      <p:tavLst>
                                        <p:tav tm="0">
                                          <p:val>
                                            <p:fltVal val="360"/>
                                          </p:val>
                                        </p:tav>
                                        <p:tav tm="100000">
                                          <p:val>
                                            <p:fltVal val="0"/>
                                          </p:val>
                                        </p:tav>
                                      </p:tavLst>
                                    </p:anim>
                                    <p:animEffect transition="in" filter="fade">
                                      <p:cBhvr>
                                        <p:cTn id="50" dur="500"/>
                                        <p:tgtEl>
                                          <p:spTgt spid="419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P spid="41988"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a:r>
              <a:rPr lang="en-US"/>
              <a:t>INTRAVENOUS</a:t>
            </a:r>
          </a:p>
        </p:txBody>
      </p:sp>
      <p:sp>
        <p:nvSpPr>
          <p:cNvPr id="43011" name="Rectangle 3"/>
          <p:cNvSpPr>
            <a:spLocks noGrp="1" noChangeArrowheads="1"/>
          </p:cNvSpPr>
          <p:nvPr>
            <p:ph type="body" idx="1"/>
          </p:nvPr>
        </p:nvSpPr>
        <p:spPr>
          <a:xfrm>
            <a:off x="2209800" y="1524000"/>
            <a:ext cx="6478588" cy="4724400"/>
          </a:xfrm>
        </p:spPr>
        <p:txBody>
          <a:bodyPr/>
          <a:lstStyle/>
          <a:p>
            <a:pPr>
              <a:buFont typeface="Wingdings" pitchFamily="2" charset="2"/>
              <a:buNone/>
            </a:pPr>
            <a:endParaRPr lang="en-US" sz="2800"/>
          </a:p>
          <a:p>
            <a:pPr lvl="1"/>
            <a:r>
              <a:rPr lang="en-US" b="1">
                <a:solidFill>
                  <a:schemeClr val="folHlink"/>
                </a:solidFill>
              </a:rPr>
              <a:t>rapid</a:t>
            </a:r>
            <a:r>
              <a:rPr lang="en-US"/>
              <a:t> onset of action </a:t>
            </a:r>
          </a:p>
          <a:p>
            <a:pPr lvl="1"/>
            <a:r>
              <a:rPr lang="en-US" b="1">
                <a:solidFill>
                  <a:schemeClr val="folHlink"/>
                </a:solidFill>
              </a:rPr>
              <a:t>predictable concentration of drug levels</a:t>
            </a:r>
            <a:r>
              <a:rPr lang="en-US"/>
              <a:t> in body and </a:t>
            </a:r>
            <a:r>
              <a:rPr lang="en-US" b="1">
                <a:solidFill>
                  <a:schemeClr val="folHlink"/>
                </a:solidFill>
              </a:rPr>
              <a:t>higher levels</a:t>
            </a:r>
            <a:r>
              <a:rPr lang="en-US"/>
              <a:t> than other routes </a:t>
            </a:r>
            <a:r>
              <a:rPr lang="en-US" b="1">
                <a:solidFill>
                  <a:schemeClr val="folHlink"/>
                </a:solidFill>
              </a:rPr>
              <a:t>initially</a:t>
            </a:r>
          </a:p>
          <a:p>
            <a:pPr lvl="1"/>
            <a:r>
              <a:rPr lang="en-US" b="1">
                <a:solidFill>
                  <a:schemeClr val="folHlink"/>
                </a:solidFill>
              </a:rPr>
              <a:t>shorter duration</a:t>
            </a:r>
            <a:r>
              <a:rPr lang="en-US"/>
              <a:t> of action</a:t>
            </a:r>
          </a:p>
          <a:p>
            <a:pPr lvl="1"/>
            <a:r>
              <a:rPr lang="en-US"/>
              <a:t>Facilitates </a:t>
            </a:r>
            <a:r>
              <a:rPr lang="en-US" b="1">
                <a:solidFill>
                  <a:schemeClr val="folHlink"/>
                </a:solidFill>
              </a:rPr>
              <a:t>administration of an irritating drug</a:t>
            </a:r>
          </a:p>
          <a:p>
            <a:pPr lvl="1"/>
            <a:r>
              <a:rPr lang="en-US"/>
              <a:t>Composed of either </a:t>
            </a:r>
            <a:r>
              <a:rPr lang="en-US" b="1">
                <a:solidFill>
                  <a:schemeClr val="folHlink"/>
                </a:solidFill>
              </a:rPr>
              <a:t>aqueous solutions or emulsions</a:t>
            </a:r>
            <a:r>
              <a:rPr lang="en-US"/>
              <a:t> (mixture of 2 immiscible liquids dispersed among each other)</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43010"/>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3011">
                                            <p:txEl>
                                              <p:pRg st="1" end="1"/>
                                            </p:txEl>
                                          </p:spTgt>
                                        </p:tgtEl>
                                        <p:attrNameLst>
                                          <p:attrName>style.visibility</p:attrName>
                                        </p:attrNameLst>
                                      </p:cBhvr>
                                      <p:to>
                                        <p:strVal val="visible"/>
                                      </p:to>
                                    </p:set>
                                    <p:animEffect transition="in" filter="fade">
                                      <p:cBhvr>
                                        <p:cTn id="11" dur="1000">
                                          <p:stCondLst>
                                            <p:cond delay="0"/>
                                          </p:stCondLst>
                                        </p:cTn>
                                        <p:tgtEl>
                                          <p:spTgt spid="43011">
                                            <p:txEl>
                                              <p:pRg st="1" end="1"/>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3011">
                                            <p:txEl>
                                              <p:pRg st="2" end="2"/>
                                            </p:txEl>
                                          </p:spTgt>
                                        </p:tgtEl>
                                        <p:attrNameLst>
                                          <p:attrName>style.visibility</p:attrName>
                                        </p:attrNameLst>
                                      </p:cBhvr>
                                      <p:to>
                                        <p:strVal val="visible"/>
                                      </p:to>
                                    </p:set>
                                    <p:animEffect transition="in" filter="fade">
                                      <p:cBhvr>
                                        <p:cTn id="14" dur="1000">
                                          <p:stCondLst>
                                            <p:cond delay="0"/>
                                          </p:stCondLst>
                                        </p:cTn>
                                        <p:tgtEl>
                                          <p:spTgt spid="43011">
                                            <p:txEl>
                                              <p:pRg st="2" end="2"/>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3011">
                                            <p:txEl>
                                              <p:pRg st="3" end="3"/>
                                            </p:txEl>
                                          </p:spTgt>
                                        </p:tgtEl>
                                        <p:attrNameLst>
                                          <p:attrName>style.visibility</p:attrName>
                                        </p:attrNameLst>
                                      </p:cBhvr>
                                      <p:to>
                                        <p:strVal val="visible"/>
                                      </p:to>
                                    </p:set>
                                    <p:animEffect transition="in" filter="fade">
                                      <p:cBhvr>
                                        <p:cTn id="17" dur="1000">
                                          <p:stCondLst>
                                            <p:cond delay="0"/>
                                          </p:stCondLst>
                                        </p:cTn>
                                        <p:tgtEl>
                                          <p:spTgt spid="43011">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3011">
                                            <p:txEl>
                                              <p:pRg st="4" end="4"/>
                                            </p:txEl>
                                          </p:spTgt>
                                        </p:tgtEl>
                                        <p:attrNameLst>
                                          <p:attrName>style.visibility</p:attrName>
                                        </p:attrNameLst>
                                      </p:cBhvr>
                                      <p:to>
                                        <p:strVal val="visible"/>
                                      </p:to>
                                    </p:set>
                                    <p:animEffect transition="in" filter="fade">
                                      <p:cBhvr>
                                        <p:cTn id="20" dur="1000">
                                          <p:stCondLst>
                                            <p:cond delay="0"/>
                                          </p:stCondLst>
                                        </p:cTn>
                                        <p:tgtEl>
                                          <p:spTgt spid="43011">
                                            <p:txEl>
                                              <p:pRg st="4" end="4"/>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3011">
                                            <p:txEl>
                                              <p:pRg st="5" end="5"/>
                                            </p:txEl>
                                          </p:spTgt>
                                        </p:tgtEl>
                                        <p:attrNameLst>
                                          <p:attrName>style.visibility</p:attrName>
                                        </p:attrNameLst>
                                      </p:cBhvr>
                                      <p:to>
                                        <p:strVal val="visible"/>
                                      </p:to>
                                    </p:set>
                                    <p:animEffect transition="in" filter="fade">
                                      <p:cBhvr>
                                        <p:cTn id="23" dur="1000">
                                          <p:stCondLst>
                                            <p:cond delay="0"/>
                                          </p:stCondLst>
                                        </p:cTn>
                                        <p:tgtEl>
                                          <p:spTgt spid="430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3011"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981200" y="0"/>
            <a:ext cx="7162800" cy="1143000"/>
          </a:xfrm>
        </p:spPr>
        <p:txBody>
          <a:bodyPr/>
          <a:lstStyle/>
          <a:p>
            <a:pPr algn="ctr"/>
            <a:r>
              <a:rPr lang="en-US" sz="4000" b="1"/>
              <a:t>PROPER DRUG ADMINISTRATION</a:t>
            </a:r>
          </a:p>
        </p:txBody>
      </p:sp>
      <p:sp>
        <p:nvSpPr>
          <p:cNvPr id="20483" name="Rectangle 3"/>
          <p:cNvSpPr>
            <a:spLocks noGrp="1" noChangeArrowheads="1"/>
          </p:cNvSpPr>
          <p:nvPr>
            <p:ph type="body" idx="1"/>
          </p:nvPr>
        </p:nvSpPr>
        <p:spPr>
          <a:xfrm>
            <a:off x="1981200" y="2133600"/>
            <a:ext cx="6934200" cy="4572000"/>
          </a:xfrm>
        </p:spPr>
        <p:txBody>
          <a:bodyPr/>
          <a:lstStyle/>
          <a:p>
            <a:r>
              <a:rPr lang="en-US" sz="2800" b="1"/>
              <a:t>PROPER DRUG ADMINISTRATION</a:t>
            </a:r>
            <a:r>
              <a:rPr lang="en-US" sz="2800"/>
              <a:t> is not simply calculating the correct amount of medication to prescribe to a patient. </a:t>
            </a:r>
          </a:p>
          <a:p>
            <a:endParaRPr lang="en-US" sz="2800"/>
          </a:p>
          <a:p>
            <a:r>
              <a:rPr lang="en-US" sz="2800"/>
              <a:t>There are many factors that play into making sure the patient is properly medicated</a:t>
            </a:r>
          </a:p>
          <a:p>
            <a:endParaRPr lang="en-US" sz="2800" b="1"/>
          </a:p>
          <a:p>
            <a:r>
              <a:rPr lang="en-US" sz="2800" b="1"/>
              <a:t>ALL</a:t>
            </a:r>
            <a:r>
              <a:rPr lang="en-US" sz="2800"/>
              <a:t> </a:t>
            </a:r>
            <a:r>
              <a:rPr lang="en-US" sz="2800" b="1"/>
              <a:t>DRUGS ARE POTENTIAL POISONS!</a:t>
            </a:r>
          </a:p>
        </p:txBody>
      </p:sp>
      <p:pic>
        <p:nvPicPr>
          <p:cNvPr id="20484" name="Picture 4" descr="MCj03682220000[1]"/>
          <p:cNvPicPr>
            <a:picLocks noChangeAspect="1" noChangeArrowheads="1"/>
          </p:cNvPicPr>
          <p:nvPr/>
        </p:nvPicPr>
        <p:blipFill>
          <a:blip r:embed="rId2" cstate="print"/>
          <a:srcRect/>
          <a:stretch>
            <a:fillRect/>
          </a:stretch>
        </p:blipFill>
        <p:spPr bwMode="auto">
          <a:xfrm>
            <a:off x="0" y="0"/>
            <a:ext cx="2209800" cy="20891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fade">
                                      <p:cBhvr>
                                        <p:cTn id="7" dur="1000"/>
                                        <p:tgtEl>
                                          <p:spTgt spid="20483">
                                            <p:txEl>
                                              <p:pRg st="0" end="0"/>
                                            </p:txEl>
                                          </p:spTgt>
                                        </p:tgtEl>
                                      </p:cBhvr>
                                    </p:animEffect>
                                    <p:anim calcmode="lin" valueType="num">
                                      <p:cBhvr>
                                        <p:cTn id="8" dur="10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48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483">
                                            <p:txEl>
                                              <p:pRg st="2" end="2"/>
                                            </p:txEl>
                                          </p:spTgt>
                                        </p:tgtEl>
                                        <p:attrNameLst>
                                          <p:attrName>style.visibility</p:attrName>
                                        </p:attrNameLst>
                                      </p:cBhvr>
                                      <p:to>
                                        <p:strVal val="visible"/>
                                      </p:to>
                                    </p:set>
                                    <p:animEffect transition="in" filter="fade">
                                      <p:cBhvr>
                                        <p:cTn id="14" dur="1000"/>
                                        <p:tgtEl>
                                          <p:spTgt spid="20483">
                                            <p:txEl>
                                              <p:pRg st="2" end="2"/>
                                            </p:txEl>
                                          </p:spTgt>
                                        </p:tgtEl>
                                      </p:cBhvr>
                                    </p:animEffect>
                                    <p:anim calcmode="lin" valueType="num">
                                      <p:cBhvr>
                                        <p:cTn id="15" dur="1000" fill="hold"/>
                                        <p:tgtEl>
                                          <p:spTgt spid="2048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048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483">
                                            <p:txEl>
                                              <p:pRg st="4" end="4"/>
                                            </p:txEl>
                                          </p:spTgt>
                                        </p:tgtEl>
                                        <p:attrNameLst>
                                          <p:attrName>style.visibility</p:attrName>
                                        </p:attrNameLst>
                                      </p:cBhvr>
                                      <p:to>
                                        <p:strVal val="visible"/>
                                      </p:to>
                                    </p:set>
                                    <p:animEffect transition="in" filter="fade">
                                      <p:cBhvr>
                                        <p:cTn id="21" dur="1000"/>
                                        <p:tgtEl>
                                          <p:spTgt spid="20483">
                                            <p:txEl>
                                              <p:pRg st="4" end="4"/>
                                            </p:txEl>
                                          </p:spTgt>
                                        </p:tgtEl>
                                      </p:cBhvr>
                                    </p:animEffect>
                                    <p:anim calcmode="lin" valueType="num">
                                      <p:cBhvr>
                                        <p:cTn id="22" dur="1000" fill="hold"/>
                                        <p:tgtEl>
                                          <p:spTgt spid="2048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048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ctr"/>
            <a:r>
              <a:rPr lang="en-US"/>
              <a:t>Intravenous cont’d</a:t>
            </a:r>
          </a:p>
        </p:txBody>
      </p:sp>
      <p:sp>
        <p:nvSpPr>
          <p:cNvPr id="44035" name="Rectangle 3"/>
          <p:cNvSpPr>
            <a:spLocks noGrp="1" noChangeArrowheads="1"/>
          </p:cNvSpPr>
          <p:nvPr>
            <p:ph type="body" idx="1"/>
          </p:nvPr>
        </p:nvSpPr>
        <p:spPr>
          <a:xfrm>
            <a:off x="2208213" y="2057400"/>
            <a:ext cx="6478587" cy="4724400"/>
          </a:xfrm>
        </p:spPr>
        <p:txBody>
          <a:bodyPr/>
          <a:lstStyle/>
          <a:p>
            <a:pPr algn="ctr">
              <a:lnSpc>
                <a:spcPct val="80000"/>
              </a:lnSpc>
              <a:buFont typeface="Wingdings" pitchFamily="2" charset="2"/>
              <a:buNone/>
            </a:pPr>
            <a:r>
              <a:rPr lang="en-US" sz="2800"/>
              <a:t>IV injections are given in 3 different ways:</a:t>
            </a:r>
          </a:p>
          <a:p>
            <a:pPr>
              <a:lnSpc>
                <a:spcPct val="80000"/>
              </a:lnSpc>
            </a:pPr>
            <a:endParaRPr lang="en-US" b="1"/>
          </a:p>
          <a:p>
            <a:pPr>
              <a:lnSpc>
                <a:spcPct val="80000"/>
              </a:lnSpc>
            </a:pPr>
            <a:r>
              <a:rPr lang="en-US" sz="2800" b="1"/>
              <a:t>BOLUS:</a:t>
            </a:r>
            <a:r>
              <a:rPr lang="en-US" sz="2800"/>
              <a:t> injecting a concentrated mass of a drug in a minute amount of fluid with only a needle and syringe. Used to achieve immediate high concentrations of drugs.</a:t>
            </a:r>
          </a:p>
          <a:p>
            <a:pPr>
              <a:lnSpc>
                <a:spcPct val="80000"/>
              </a:lnSpc>
            </a:pPr>
            <a:endParaRPr lang="en-US" sz="2800"/>
          </a:p>
          <a:p>
            <a:pPr>
              <a:lnSpc>
                <a:spcPct val="80000"/>
              </a:lnSpc>
            </a:pPr>
            <a:r>
              <a:rPr lang="en-US" b="1"/>
              <a:t>INTERMITTENT:</a:t>
            </a:r>
            <a:r>
              <a:rPr lang="en-US"/>
              <a:t> diluting a drug dose in a small volume of fluid and administering it during a 30-60 minute period via an indwelling catheter. Used to maintain blood levels of antibiotics.</a:t>
            </a:r>
          </a:p>
          <a:p>
            <a:pPr lvl="1">
              <a:lnSpc>
                <a:spcPct val="80000"/>
              </a:lnSpc>
            </a:pPr>
            <a:endParaRPr lang="en-US"/>
          </a:p>
        </p:txBody>
      </p:sp>
      <p:pic>
        <p:nvPicPr>
          <p:cNvPr id="44037" name="Picture 5" descr="42-15996247"/>
          <p:cNvPicPr>
            <a:picLocks noChangeAspect="1" noChangeArrowheads="1"/>
          </p:cNvPicPr>
          <p:nvPr/>
        </p:nvPicPr>
        <p:blipFill>
          <a:blip r:embed="rId2" cstate="print"/>
          <a:srcRect/>
          <a:stretch>
            <a:fillRect/>
          </a:stretch>
        </p:blipFill>
        <p:spPr bwMode="auto">
          <a:xfrm>
            <a:off x="0" y="228600"/>
            <a:ext cx="2038350" cy="1649413"/>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fade">
                                      <p:cBhvr>
                                        <p:cTn id="7" dur="1000"/>
                                        <p:tgtEl>
                                          <p:spTgt spid="44035">
                                            <p:txEl>
                                              <p:pRg st="0" end="0"/>
                                            </p:txEl>
                                          </p:spTgt>
                                        </p:tgtEl>
                                      </p:cBhvr>
                                    </p:animEffect>
                                    <p:anim calcmode="lin" valueType="num">
                                      <p:cBhvr>
                                        <p:cTn id="8" dur="10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403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4035">
                                            <p:txEl>
                                              <p:pRg st="2" end="2"/>
                                            </p:txEl>
                                          </p:spTgt>
                                        </p:tgtEl>
                                        <p:attrNameLst>
                                          <p:attrName>style.visibility</p:attrName>
                                        </p:attrNameLst>
                                      </p:cBhvr>
                                      <p:to>
                                        <p:strVal val="visible"/>
                                      </p:to>
                                    </p:set>
                                    <p:animEffect transition="in" filter="fade">
                                      <p:cBhvr>
                                        <p:cTn id="14" dur="1000"/>
                                        <p:tgtEl>
                                          <p:spTgt spid="44035">
                                            <p:txEl>
                                              <p:pRg st="2" end="2"/>
                                            </p:txEl>
                                          </p:spTgt>
                                        </p:tgtEl>
                                      </p:cBhvr>
                                    </p:animEffect>
                                    <p:anim calcmode="lin" valueType="num">
                                      <p:cBhvr>
                                        <p:cTn id="15" dur="10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403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4035">
                                            <p:txEl>
                                              <p:pRg st="4" end="4"/>
                                            </p:txEl>
                                          </p:spTgt>
                                        </p:tgtEl>
                                        <p:attrNameLst>
                                          <p:attrName>style.visibility</p:attrName>
                                        </p:attrNameLst>
                                      </p:cBhvr>
                                      <p:to>
                                        <p:strVal val="visible"/>
                                      </p:to>
                                    </p:set>
                                    <p:animEffect transition="in" filter="fade">
                                      <p:cBhvr>
                                        <p:cTn id="21" dur="1000"/>
                                        <p:tgtEl>
                                          <p:spTgt spid="44035">
                                            <p:txEl>
                                              <p:pRg st="4" end="4"/>
                                            </p:txEl>
                                          </p:spTgt>
                                        </p:tgtEl>
                                      </p:cBhvr>
                                    </p:animEffect>
                                    <p:anim calcmode="lin" valueType="num">
                                      <p:cBhvr>
                                        <p:cTn id="22" dur="1000" fill="hold"/>
                                        <p:tgtEl>
                                          <p:spTgt spid="4403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403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en-US"/>
              <a:t>Intravenous cont’d</a:t>
            </a:r>
          </a:p>
        </p:txBody>
      </p:sp>
      <p:sp>
        <p:nvSpPr>
          <p:cNvPr id="45059" name="Rectangle 3"/>
          <p:cNvSpPr>
            <a:spLocks noGrp="1" noChangeArrowheads="1"/>
          </p:cNvSpPr>
          <p:nvPr>
            <p:ph type="body" idx="1"/>
          </p:nvPr>
        </p:nvSpPr>
        <p:spPr/>
        <p:txBody>
          <a:bodyPr/>
          <a:lstStyle/>
          <a:p>
            <a:r>
              <a:rPr lang="en-US" b="1"/>
              <a:t>INFUSION</a:t>
            </a:r>
            <a:r>
              <a:rPr lang="en-US"/>
              <a:t> – administration of large volumes of fluid continuously over extended periods of time</a:t>
            </a:r>
          </a:p>
        </p:txBody>
      </p:sp>
      <p:pic>
        <p:nvPicPr>
          <p:cNvPr id="45060" name="Picture 4" descr="42-15996247"/>
          <p:cNvPicPr>
            <a:picLocks noChangeAspect="1" noChangeArrowheads="1"/>
          </p:cNvPicPr>
          <p:nvPr/>
        </p:nvPicPr>
        <p:blipFill>
          <a:blip r:embed="rId2" cstate="print"/>
          <a:srcRect/>
          <a:stretch>
            <a:fillRect/>
          </a:stretch>
        </p:blipFill>
        <p:spPr bwMode="auto">
          <a:xfrm>
            <a:off x="0" y="228600"/>
            <a:ext cx="2038350" cy="1649413"/>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ctr"/>
            <a:r>
              <a:rPr lang="en-US"/>
              <a:t>IV RISKS</a:t>
            </a:r>
          </a:p>
        </p:txBody>
      </p:sp>
      <p:sp>
        <p:nvSpPr>
          <p:cNvPr id="49155" name="Rectangle 3"/>
          <p:cNvSpPr>
            <a:spLocks noGrp="1" noChangeArrowheads="1"/>
          </p:cNvSpPr>
          <p:nvPr>
            <p:ph type="body" idx="1"/>
          </p:nvPr>
        </p:nvSpPr>
        <p:spPr/>
        <p:txBody>
          <a:bodyPr/>
          <a:lstStyle/>
          <a:p>
            <a:pPr>
              <a:lnSpc>
                <a:spcPct val="90000"/>
              </a:lnSpc>
            </a:pPr>
            <a:r>
              <a:rPr lang="en-US" sz="3600">
                <a:solidFill>
                  <a:schemeClr val="folHlink"/>
                </a:solidFill>
              </a:rPr>
              <a:t>drug could be administered too rapidly</a:t>
            </a:r>
          </a:p>
          <a:p>
            <a:pPr>
              <a:lnSpc>
                <a:spcPct val="90000"/>
              </a:lnSpc>
            </a:pPr>
            <a:r>
              <a:rPr lang="en-US" sz="3600">
                <a:solidFill>
                  <a:schemeClr val="folHlink"/>
                </a:solidFill>
              </a:rPr>
              <a:t>injection not performed in a sterile manner</a:t>
            </a:r>
          </a:p>
          <a:p>
            <a:pPr>
              <a:lnSpc>
                <a:spcPct val="90000"/>
              </a:lnSpc>
            </a:pPr>
            <a:r>
              <a:rPr lang="en-US" sz="3600">
                <a:solidFill>
                  <a:schemeClr val="folHlink"/>
                </a:solidFill>
              </a:rPr>
              <a:t>drugs not properly mixed</a:t>
            </a:r>
          </a:p>
          <a:p>
            <a:pPr>
              <a:lnSpc>
                <a:spcPct val="90000"/>
              </a:lnSpc>
            </a:pPr>
            <a:r>
              <a:rPr lang="en-US" sz="3600">
                <a:solidFill>
                  <a:schemeClr val="folHlink"/>
                </a:solidFill>
              </a:rPr>
              <a:t>risk of air or foreign particles causing an embolus</a:t>
            </a:r>
          </a:p>
          <a:p>
            <a:pPr>
              <a:lnSpc>
                <a:spcPct val="90000"/>
              </a:lnSpc>
            </a:pPr>
            <a:endParaRPr lang="en-US">
              <a:solidFill>
                <a:schemeClr val="folHlink"/>
              </a:solidFill>
            </a:endParaRPr>
          </a:p>
        </p:txBody>
      </p:sp>
      <p:pic>
        <p:nvPicPr>
          <p:cNvPr id="49156" name="Picture 4" descr="MCj01047380000[1]"/>
          <p:cNvPicPr>
            <a:picLocks noChangeAspect="1" noChangeArrowheads="1"/>
          </p:cNvPicPr>
          <p:nvPr/>
        </p:nvPicPr>
        <p:blipFill>
          <a:blip r:embed="rId2" cstate="print"/>
          <a:srcRect/>
          <a:stretch>
            <a:fillRect/>
          </a:stretch>
        </p:blipFill>
        <p:spPr bwMode="auto">
          <a:xfrm>
            <a:off x="152400" y="3276600"/>
            <a:ext cx="1739900" cy="18129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fade">
                                      <p:cBhvr>
                                        <p:cTn id="7" dur="2000"/>
                                        <p:tgtEl>
                                          <p:spTgt spid="491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9155">
                                            <p:txEl>
                                              <p:pRg st="0" end="0"/>
                                            </p:txEl>
                                          </p:spTgt>
                                        </p:tgtEl>
                                        <p:attrNameLst>
                                          <p:attrName>style.visibility</p:attrName>
                                        </p:attrNameLst>
                                      </p:cBhvr>
                                      <p:to>
                                        <p:strVal val="visible"/>
                                      </p:to>
                                    </p:set>
                                    <p:animEffect transition="in" filter="fade">
                                      <p:cBhvr>
                                        <p:cTn id="12" dur="2000"/>
                                        <p:tgtEl>
                                          <p:spTgt spid="4915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9155">
                                            <p:txEl>
                                              <p:pRg st="1" end="1"/>
                                            </p:txEl>
                                          </p:spTgt>
                                        </p:tgtEl>
                                        <p:attrNameLst>
                                          <p:attrName>style.visibility</p:attrName>
                                        </p:attrNameLst>
                                      </p:cBhvr>
                                      <p:to>
                                        <p:strVal val="visible"/>
                                      </p:to>
                                    </p:set>
                                    <p:animEffect transition="in" filter="fade">
                                      <p:cBhvr>
                                        <p:cTn id="17" dur="2000"/>
                                        <p:tgtEl>
                                          <p:spTgt spid="4915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9155">
                                            <p:txEl>
                                              <p:pRg st="2" end="2"/>
                                            </p:txEl>
                                          </p:spTgt>
                                        </p:tgtEl>
                                        <p:attrNameLst>
                                          <p:attrName>style.visibility</p:attrName>
                                        </p:attrNameLst>
                                      </p:cBhvr>
                                      <p:to>
                                        <p:strVal val="visible"/>
                                      </p:to>
                                    </p:set>
                                    <p:animEffect transition="in" filter="fade">
                                      <p:cBhvr>
                                        <p:cTn id="22" dur="2000"/>
                                        <p:tgtEl>
                                          <p:spTgt spid="4915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9155">
                                            <p:txEl>
                                              <p:pRg st="3" end="3"/>
                                            </p:txEl>
                                          </p:spTgt>
                                        </p:tgtEl>
                                        <p:attrNameLst>
                                          <p:attrName>style.visibility</p:attrName>
                                        </p:attrNameLst>
                                      </p:cBhvr>
                                      <p:to>
                                        <p:strVal val="visible"/>
                                      </p:to>
                                    </p:set>
                                    <p:animEffect transition="in" filter="fade">
                                      <p:cBhvr>
                                        <p:cTn id="27" dur="2000"/>
                                        <p:tgtEl>
                                          <p:spTgt spid="491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49155"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lgn="ctr"/>
            <a:r>
              <a:rPr lang="en-US"/>
              <a:t>INTRAMUSCULAR</a:t>
            </a:r>
          </a:p>
        </p:txBody>
      </p:sp>
      <p:sp>
        <p:nvSpPr>
          <p:cNvPr id="46083" name="Rectangle 3"/>
          <p:cNvSpPr>
            <a:spLocks noGrp="1" noChangeArrowheads="1"/>
          </p:cNvSpPr>
          <p:nvPr>
            <p:ph type="body" idx="1"/>
          </p:nvPr>
        </p:nvSpPr>
        <p:spPr>
          <a:xfrm>
            <a:off x="2209800" y="2057400"/>
            <a:ext cx="6478588" cy="4800600"/>
          </a:xfrm>
        </p:spPr>
        <p:txBody>
          <a:bodyPr/>
          <a:lstStyle/>
          <a:p>
            <a:r>
              <a:rPr lang="en-US"/>
              <a:t>Onset of action within ~30 minutes</a:t>
            </a:r>
          </a:p>
          <a:p>
            <a:r>
              <a:rPr lang="en-US"/>
              <a:t>Provides reliable blood levels</a:t>
            </a:r>
          </a:p>
          <a:p>
            <a:r>
              <a:rPr lang="en-US"/>
              <a:t>Longer duration of action than IV, shorter duration of action than oral</a:t>
            </a:r>
          </a:p>
          <a:p>
            <a:r>
              <a:rPr lang="en-US"/>
              <a:t>No irritating solutions</a:t>
            </a:r>
          </a:p>
          <a:p>
            <a:r>
              <a:rPr lang="en-US"/>
              <a:t>Option for fractious animals</a:t>
            </a:r>
          </a:p>
          <a:p>
            <a:r>
              <a:rPr lang="en-US"/>
              <a:t>Absorption depends on vehicle, rate depends on formulation</a:t>
            </a:r>
          </a:p>
          <a:p>
            <a:pPr>
              <a:buFont typeface="Wingdings" pitchFamily="2" charset="2"/>
              <a:buNone/>
            </a:pPr>
            <a:endParaRPr lang="en-US"/>
          </a:p>
          <a:p>
            <a:endParaRPr lang="en-US"/>
          </a:p>
        </p:txBody>
      </p:sp>
      <p:pic>
        <p:nvPicPr>
          <p:cNvPr id="46084" name="Picture 4" descr="MCj04298190000[1]"/>
          <p:cNvPicPr>
            <a:picLocks noChangeAspect="1" noChangeArrowheads="1"/>
          </p:cNvPicPr>
          <p:nvPr/>
        </p:nvPicPr>
        <p:blipFill>
          <a:blip r:embed="rId2" cstate="print"/>
          <a:srcRect/>
          <a:stretch>
            <a:fillRect/>
          </a:stretch>
        </p:blipFill>
        <p:spPr bwMode="auto">
          <a:xfrm>
            <a:off x="457200" y="4038600"/>
            <a:ext cx="1066800" cy="700088"/>
          </a:xfrm>
          <a:prstGeom prst="rect">
            <a:avLst/>
          </a:prstGeom>
          <a:noFill/>
        </p:spPr>
      </p:pic>
      <p:pic>
        <p:nvPicPr>
          <p:cNvPr id="46085" name="Picture 5" descr="MCj04298190000[1]"/>
          <p:cNvPicPr>
            <a:picLocks noChangeAspect="1" noChangeArrowheads="1"/>
          </p:cNvPicPr>
          <p:nvPr/>
        </p:nvPicPr>
        <p:blipFill>
          <a:blip r:embed="rId2" cstate="print"/>
          <a:srcRect/>
          <a:stretch>
            <a:fillRect/>
          </a:stretch>
        </p:blipFill>
        <p:spPr bwMode="auto">
          <a:xfrm>
            <a:off x="457200" y="1981200"/>
            <a:ext cx="1066800" cy="700088"/>
          </a:xfrm>
          <a:prstGeom prst="rect">
            <a:avLst/>
          </a:prstGeom>
          <a:noFill/>
        </p:spPr>
      </p:pic>
      <p:pic>
        <p:nvPicPr>
          <p:cNvPr id="46086" name="Picture 6" descr="MCj04298190000[1]"/>
          <p:cNvPicPr>
            <a:picLocks noChangeAspect="1" noChangeArrowheads="1"/>
          </p:cNvPicPr>
          <p:nvPr/>
        </p:nvPicPr>
        <p:blipFill>
          <a:blip r:embed="rId2" cstate="print"/>
          <a:srcRect/>
          <a:stretch>
            <a:fillRect/>
          </a:stretch>
        </p:blipFill>
        <p:spPr bwMode="auto">
          <a:xfrm>
            <a:off x="457200" y="6157913"/>
            <a:ext cx="1066800" cy="700087"/>
          </a:xfrm>
          <a:prstGeom prst="rect">
            <a:avLst/>
          </a:prstGeom>
          <a:noFill/>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p:cTn id="7" dur="1000" fill="hold"/>
                                        <p:tgtEl>
                                          <p:spTgt spid="46082"/>
                                        </p:tgtEl>
                                        <p:attrNameLst>
                                          <p:attrName>ppt_x</p:attrName>
                                        </p:attrNameLst>
                                      </p:cBhvr>
                                      <p:tavLst>
                                        <p:tav tm="0">
                                          <p:val>
                                            <p:strVal val="#ppt_x-.2"/>
                                          </p:val>
                                        </p:tav>
                                        <p:tav tm="100000">
                                          <p:val>
                                            <p:strVal val="#ppt_x"/>
                                          </p:val>
                                        </p:tav>
                                      </p:tavLst>
                                    </p:anim>
                                    <p:anim calcmode="lin" valueType="num">
                                      <p:cBhvr>
                                        <p:cTn id="8" dur="1000" fill="hold"/>
                                        <p:tgtEl>
                                          <p:spTgt spid="46082"/>
                                        </p:tgtEl>
                                        <p:attrNameLst>
                                          <p:attrName>ppt_y</p:attrName>
                                        </p:attrNameLst>
                                      </p:cBhvr>
                                      <p:tavLst>
                                        <p:tav tm="0">
                                          <p:val>
                                            <p:strVal val="#ppt_y"/>
                                          </p:val>
                                        </p:tav>
                                        <p:tav tm="100000">
                                          <p:val>
                                            <p:strVal val="#ppt_y"/>
                                          </p:val>
                                        </p:tav>
                                      </p:tavLst>
                                    </p:anim>
                                    <p:animEffect transition="in" filter="wipe(right)" prLst="gradientSize: 0.1">
                                      <p:cBhvr>
                                        <p:cTn id="9" dur="1000"/>
                                        <p:tgtEl>
                                          <p:spTgt spid="4608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46083">
                                            <p:txEl>
                                              <p:pRg st="0" end="0"/>
                                            </p:txEl>
                                          </p:spTgt>
                                        </p:tgtEl>
                                        <p:attrNameLst>
                                          <p:attrName>style.visibility</p:attrName>
                                        </p:attrNameLst>
                                      </p:cBhvr>
                                      <p:to>
                                        <p:strVal val="visible"/>
                                      </p:to>
                                    </p:set>
                                    <p:animEffect transition="in" filter="fade">
                                      <p:cBhvr>
                                        <p:cTn id="14" dur="500"/>
                                        <p:tgtEl>
                                          <p:spTgt spid="46083">
                                            <p:txEl>
                                              <p:pRg st="0" end="0"/>
                                            </p:txEl>
                                          </p:spTgt>
                                        </p:tgtEl>
                                      </p:cBhvr>
                                    </p:animEffect>
                                    <p:anim calcmode="lin" valueType="num">
                                      <p:cBhvr>
                                        <p:cTn id="15" dur="500" fill="hold"/>
                                        <p:tgtEl>
                                          <p:spTgt spid="4608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46083">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46083">
                                            <p:txEl>
                                              <p:pRg st="1" end="1"/>
                                            </p:txEl>
                                          </p:spTgt>
                                        </p:tgtEl>
                                        <p:attrNameLst>
                                          <p:attrName>style.visibility</p:attrName>
                                        </p:attrNameLst>
                                      </p:cBhvr>
                                      <p:to>
                                        <p:strVal val="visible"/>
                                      </p:to>
                                    </p:set>
                                    <p:animEffect transition="in" filter="fade">
                                      <p:cBhvr>
                                        <p:cTn id="21" dur="500"/>
                                        <p:tgtEl>
                                          <p:spTgt spid="46083">
                                            <p:txEl>
                                              <p:pRg st="1" end="1"/>
                                            </p:txEl>
                                          </p:spTgt>
                                        </p:tgtEl>
                                      </p:cBhvr>
                                    </p:animEffect>
                                    <p:anim calcmode="lin" valueType="num">
                                      <p:cBhvr>
                                        <p:cTn id="22" dur="500" fill="hold"/>
                                        <p:tgtEl>
                                          <p:spTgt spid="46083">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46083">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46083">
                                            <p:txEl>
                                              <p:pRg st="2" end="2"/>
                                            </p:txEl>
                                          </p:spTgt>
                                        </p:tgtEl>
                                        <p:attrNameLst>
                                          <p:attrName>style.visibility</p:attrName>
                                        </p:attrNameLst>
                                      </p:cBhvr>
                                      <p:to>
                                        <p:strVal val="visible"/>
                                      </p:to>
                                    </p:set>
                                    <p:animEffect transition="in" filter="fade">
                                      <p:cBhvr>
                                        <p:cTn id="28" dur="500"/>
                                        <p:tgtEl>
                                          <p:spTgt spid="46083">
                                            <p:txEl>
                                              <p:pRg st="2" end="2"/>
                                            </p:txEl>
                                          </p:spTgt>
                                        </p:tgtEl>
                                      </p:cBhvr>
                                    </p:animEffect>
                                    <p:anim calcmode="lin" valueType="num">
                                      <p:cBhvr>
                                        <p:cTn id="29" dur="500" fill="hold"/>
                                        <p:tgtEl>
                                          <p:spTgt spid="46083">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46083">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46083">
                                            <p:txEl>
                                              <p:pRg st="3" end="3"/>
                                            </p:txEl>
                                          </p:spTgt>
                                        </p:tgtEl>
                                        <p:attrNameLst>
                                          <p:attrName>style.visibility</p:attrName>
                                        </p:attrNameLst>
                                      </p:cBhvr>
                                      <p:to>
                                        <p:strVal val="visible"/>
                                      </p:to>
                                    </p:set>
                                    <p:animEffect transition="in" filter="fade">
                                      <p:cBhvr>
                                        <p:cTn id="35" dur="500"/>
                                        <p:tgtEl>
                                          <p:spTgt spid="46083">
                                            <p:txEl>
                                              <p:pRg st="3" end="3"/>
                                            </p:txEl>
                                          </p:spTgt>
                                        </p:tgtEl>
                                      </p:cBhvr>
                                    </p:animEffect>
                                    <p:anim calcmode="lin" valueType="num">
                                      <p:cBhvr>
                                        <p:cTn id="36" dur="500" fill="hold"/>
                                        <p:tgtEl>
                                          <p:spTgt spid="46083">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46083">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46083">
                                            <p:txEl>
                                              <p:pRg st="4" end="4"/>
                                            </p:txEl>
                                          </p:spTgt>
                                        </p:tgtEl>
                                        <p:attrNameLst>
                                          <p:attrName>style.visibility</p:attrName>
                                        </p:attrNameLst>
                                      </p:cBhvr>
                                      <p:to>
                                        <p:strVal val="visible"/>
                                      </p:to>
                                    </p:set>
                                    <p:animEffect transition="in" filter="fade">
                                      <p:cBhvr>
                                        <p:cTn id="42" dur="500"/>
                                        <p:tgtEl>
                                          <p:spTgt spid="46083">
                                            <p:txEl>
                                              <p:pRg st="4" end="4"/>
                                            </p:txEl>
                                          </p:spTgt>
                                        </p:tgtEl>
                                      </p:cBhvr>
                                    </p:animEffect>
                                    <p:anim calcmode="lin" valueType="num">
                                      <p:cBhvr>
                                        <p:cTn id="43" dur="500" fill="hold"/>
                                        <p:tgtEl>
                                          <p:spTgt spid="46083">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46083">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4" presetClass="entr" presetSubtype="0" fill="hold" grpId="0" nodeType="clickEffect">
                                  <p:stCondLst>
                                    <p:cond delay="0"/>
                                  </p:stCondLst>
                                  <p:childTnLst>
                                    <p:set>
                                      <p:cBhvr>
                                        <p:cTn id="48" dur="1" fill="hold">
                                          <p:stCondLst>
                                            <p:cond delay="0"/>
                                          </p:stCondLst>
                                        </p:cTn>
                                        <p:tgtEl>
                                          <p:spTgt spid="46083">
                                            <p:txEl>
                                              <p:pRg st="5" end="5"/>
                                            </p:txEl>
                                          </p:spTgt>
                                        </p:tgtEl>
                                        <p:attrNameLst>
                                          <p:attrName>style.visibility</p:attrName>
                                        </p:attrNameLst>
                                      </p:cBhvr>
                                      <p:to>
                                        <p:strVal val="visible"/>
                                      </p:to>
                                    </p:set>
                                    <p:animEffect transition="in" filter="fade">
                                      <p:cBhvr>
                                        <p:cTn id="49" dur="500"/>
                                        <p:tgtEl>
                                          <p:spTgt spid="46083">
                                            <p:txEl>
                                              <p:pRg st="5" end="5"/>
                                            </p:txEl>
                                          </p:spTgt>
                                        </p:tgtEl>
                                      </p:cBhvr>
                                    </p:animEffect>
                                    <p:anim calcmode="lin" valueType="num">
                                      <p:cBhvr>
                                        <p:cTn id="50" dur="500" fill="hold"/>
                                        <p:tgtEl>
                                          <p:spTgt spid="46083">
                                            <p:txEl>
                                              <p:pRg st="5" end="5"/>
                                            </p:txEl>
                                          </p:spTgt>
                                        </p:tgtEl>
                                        <p:attrNameLst>
                                          <p:attrName>ppt_x</p:attrName>
                                        </p:attrNameLst>
                                      </p:cBhvr>
                                      <p:tavLst>
                                        <p:tav tm="0">
                                          <p:val>
                                            <p:strVal val="#ppt_x"/>
                                          </p:val>
                                        </p:tav>
                                        <p:tav tm="100000">
                                          <p:val>
                                            <p:strVal val="#ppt_x"/>
                                          </p:val>
                                        </p:tav>
                                      </p:tavLst>
                                    </p:anim>
                                    <p:anim calcmode="lin" valueType="num">
                                      <p:cBhvr>
                                        <p:cTn id="51" dur="500" fill="hold"/>
                                        <p:tgtEl>
                                          <p:spTgt spid="46083">
                                            <p:txEl>
                                              <p:pRg st="5" end="5"/>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lgn="ctr"/>
            <a:r>
              <a:rPr lang="en-US"/>
              <a:t>INTRAMUSCULAR</a:t>
            </a:r>
          </a:p>
        </p:txBody>
      </p:sp>
      <p:sp>
        <p:nvSpPr>
          <p:cNvPr id="47107" name="Rectangle 3"/>
          <p:cNvSpPr>
            <a:spLocks noGrp="1" noChangeArrowheads="1"/>
          </p:cNvSpPr>
          <p:nvPr>
            <p:ph type="body" idx="1"/>
          </p:nvPr>
        </p:nvSpPr>
        <p:spPr>
          <a:xfrm>
            <a:off x="1905000" y="2057400"/>
            <a:ext cx="7010400" cy="5029200"/>
          </a:xfrm>
        </p:spPr>
        <p:txBody>
          <a:bodyPr/>
          <a:lstStyle/>
          <a:p>
            <a:pPr>
              <a:lnSpc>
                <a:spcPct val="80000"/>
              </a:lnSpc>
            </a:pPr>
            <a:r>
              <a:rPr lang="en-US" sz="2400"/>
              <a:t>Rate of absorption depends on formulation (solution vs. suspension) or vehicle</a:t>
            </a:r>
          </a:p>
          <a:p>
            <a:pPr lvl="1">
              <a:lnSpc>
                <a:spcPct val="80000"/>
              </a:lnSpc>
            </a:pPr>
            <a:endParaRPr lang="en-US" sz="2400" b="1"/>
          </a:p>
          <a:p>
            <a:pPr>
              <a:lnSpc>
                <a:spcPct val="80000"/>
              </a:lnSpc>
            </a:pPr>
            <a:r>
              <a:rPr lang="en-US" sz="2400" b="1">
                <a:solidFill>
                  <a:schemeClr val="bg1"/>
                </a:solidFill>
              </a:rPr>
              <a:t>Solution</a:t>
            </a:r>
            <a:r>
              <a:rPr lang="en-US" sz="2400" b="1"/>
              <a:t> </a:t>
            </a:r>
            <a:r>
              <a:rPr lang="en-US" sz="2000"/>
              <a:t>– </a:t>
            </a:r>
            <a:r>
              <a:rPr lang="en-US" sz="2200"/>
              <a:t>clear liquid preparation that contains one or more solvents and one or more solutes. Blood levels within 5 minutes.</a:t>
            </a:r>
          </a:p>
          <a:p>
            <a:pPr lvl="1">
              <a:lnSpc>
                <a:spcPct val="80000"/>
              </a:lnSpc>
            </a:pPr>
            <a:endParaRPr lang="en-US" sz="2000"/>
          </a:p>
          <a:p>
            <a:pPr>
              <a:lnSpc>
                <a:spcPct val="80000"/>
              </a:lnSpc>
            </a:pPr>
            <a:r>
              <a:rPr lang="en-US" sz="2400" b="1">
                <a:solidFill>
                  <a:schemeClr val="bg1"/>
                </a:solidFill>
              </a:rPr>
              <a:t>Suspension</a:t>
            </a:r>
            <a:r>
              <a:rPr lang="en-US" sz="2400" b="1"/>
              <a:t> </a:t>
            </a:r>
            <a:r>
              <a:rPr lang="en-US" sz="2000"/>
              <a:t>– </a:t>
            </a:r>
            <a:r>
              <a:rPr lang="en-US" sz="2200"/>
              <a:t>liquid preparation that contains solid drug particles suspended in a suitable medium. Absorbed more slowly – prolonged introduction into the bloodstream.</a:t>
            </a:r>
          </a:p>
          <a:p>
            <a:pPr lvl="1">
              <a:lnSpc>
                <a:spcPct val="80000"/>
              </a:lnSpc>
              <a:buFontTx/>
              <a:buNone/>
            </a:pPr>
            <a:endParaRPr lang="en-US" sz="2000"/>
          </a:p>
          <a:p>
            <a:pPr>
              <a:lnSpc>
                <a:spcPct val="80000"/>
              </a:lnSpc>
            </a:pPr>
            <a:r>
              <a:rPr lang="en-US" sz="2400" b="1">
                <a:solidFill>
                  <a:schemeClr val="bg1"/>
                </a:solidFill>
              </a:rPr>
              <a:t>Repository/Depot Preparation</a:t>
            </a:r>
            <a:r>
              <a:rPr lang="en-US" sz="2000"/>
              <a:t> – </a:t>
            </a:r>
            <a:r>
              <a:rPr lang="en-US" sz="2200"/>
              <a:t>Placing an injectable drug in a substance (such as an oil) that delays absorption (ex: Depo-Medrol). Depo = long acting</a:t>
            </a:r>
          </a:p>
          <a:p>
            <a:pPr lvl="1">
              <a:lnSpc>
                <a:spcPct val="80000"/>
              </a:lnSpc>
              <a:buFontTx/>
              <a:buNone/>
            </a:pPr>
            <a:endParaRPr lang="en-US" sz="2000"/>
          </a:p>
        </p:txBody>
      </p:sp>
      <p:pic>
        <p:nvPicPr>
          <p:cNvPr id="47108" name="Picture 4" descr="MCj04298190000[1]"/>
          <p:cNvPicPr>
            <a:picLocks noChangeAspect="1" noChangeArrowheads="1"/>
          </p:cNvPicPr>
          <p:nvPr/>
        </p:nvPicPr>
        <p:blipFill>
          <a:blip r:embed="rId2" cstate="print"/>
          <a:srcRect/>
          <a:stretch>
            <a:fillRect/>
          </a:stretch>
        </p:blipFill>
        <p:spPr bwMode="auto">
          <a:xfrm>
            <a:off x="457200" y="762000"/>
            <a:ext cx="1066800" cy="7000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dissolve">
                                      <p:cBhvr>
                                        <p:cTn id="7" dur="500"/>
                                        <p:tgtEl>
                                          <p:spTgt spid="4710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7107">
                                            <p:txEl>
                                              <p:pRg st="0" end="0"/>
                                            </p:txEl>
                                          </p:spTgt>
                                        </p:tgtEl>
                                        <p:attrNameLst>
                                          <p:attrName>style.visibility</p:attrName>
                                        </p:attrNameLst>
                                      </p:cBhvr>
                                      <p:to>
                                        <p:strVal val="visible"/>
                                      </p:to>
                                    </p:set>
                                    <p:animEffect transition="in" filter="dissolve">
                                      <p:cBhvr>
                                        <p:cTn id="12" dur="500"/>
                                        <p:tgtEl>
                                          <p:spTgt spid="471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7107">
                                            <p:txEl>
                                              <p:pRg st="2" end="2"/>
                                            </p:txEl>
                                          </p:spTgt>
                                        </p:tgtEl>
                                        <p:attrNameLst>
                                          <p:attrName>style.visibility</p:attrName>
                                        </p:attrNameLst>
                                      </p:cBhvr>
                                      <p:to>
                                        <p:strVal val="visible"/>
                                      </p:to>
                                    </p:set>
                                    <p:animEffect transition="in" filter="dissolve">
                                      <p:cBhvr>
                                        <p:cTn id="17" dur="500"/>
                                        <p:tgtEl>
                                          <p:spTgt spid="4710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7107">
                                            <p:txEl>
                                              <p:pRg st="4" end="4"/>
                                            </p:txEl>
                                          </p:spTgt>
                                        </p:tgtEl>
                                        <p:attrNameLst>
                                          <p:attrName>style.visibility</p:attrName>
                                        </p:attrNameLst>
                                      </p:cBhvr>
                                      <p:to>
                                        <p:strVal val="visible"/>
                                      </p:to>
                                    </p:set>
                                    <p:animEffect transition="in" filter="dissolve">
                                      <p:cBhvr>
                                        <p:cTn id="22" dur="500"/>
                                        <p:tgtEl>
                                          <p:spTgt spid="4710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7107">
                                            <p:txEl>
                                              <p:pRg st="6" end="6"/>
                                            </p:txEl>
                                          </p:spTgt>
                                        </p:tgtEl>
                                        <p:attrNameLst>
                                          <p:attrName>style.visibility</p:attrName>
                                        </p:attrNameLst>
                                      </p:cBhvr>
                                      <p:to>
                                        <p:strVal val="visible"/>
                                      </p:to>
                                    </p:set>
                                    <p:animEffect transition="in" filter="dissolve">
                                      <p:cBhvr>
                                        <p:cTn id="27" dur="500"/>
                                        <p:tgtEl>
                                          <p:spTgt spid="471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P spid="47107"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981200" y="914400"/>
            <a:ext cx="7162800" cy="533400"/>
          </a:xfrm>
        </p:spPr>
        <p:txBody>
          <a:bodyPr/>
          <a:lstStyle/>
          <a:p>
            <a:pPr algn="ctr"/>
            <a:r>
              <a:rPr lang="en-US" sz="4000"/>
              <a:t>INTRAMUSCULAR	</a:t>
            </a:r>
            <a:br>
              <a:rPr lang="en-US" sz="4000"/>
            </a:br>
            <a:endParaRPr lang="en-US" sz="4000"/>
          </a:p>
        </p:txBody>
      </p:sp>
      <p:sp>
        <p:nvSpPr>
          <p:cNvPr id="48131" name="Rectangle 3"/>
          <p:cNvSpPr>
            <a:spLocks noGrp="1" noChangeArrowheads="1"/>
          </p:cNvSpPr>
          <p:nvPr>
            <p:ph type="body" idx="1"/>
          </p:nvPr>
        </p:nvSpPr>
        <p:spPr>
          <a:xfrm>
            <a:off x="1905000" y="1981200"/>
            <a:ext cx="6781800" cy="4191000"/>
          </a:xfrm>
        </p:spPr>
        <p:txBody>
          <a:bodyPr/>
          <a:lstStyle/>
          <a:p>
            <a:pPr>
              <a:lnSpc>
                <a:spcPct val="90000"/>
              </a:lnSpc>
            </a:pPr>
            <a:r>
              <a:rPr lang="en-US"/>
              <a:t>THINGS TO REMEMBER:</a:t>
            </a:r>
          </a:p>
          <a:p>
            <a:pPr>
              <a:lnSpc>
                <a:spcPct val="90000"/>
              </a:lnSpc>
            </a:pPr>
            <a:r>
              <a:rPr lang="en-US" b="1"/>
              <a:t>Always pull back on the plunger to be sure that you are not in a blood vessel before you inject.</a:t>
            </a:r>
          </a:p>
          <a:p>
            <a:pPr>
              <a:lnSpc>
                <a:spcPct val="90000"/>
              </a:lnSpc>
            </a:pPr>
            <a:r>
              <a:rPr lang="en-US" b="1"/>
              <a:t>Don’t give the injection too shallow; you risk not getting the drugs into the muscle.</a:t>
            </a:r>
          </a:p>
          <a:p>
            <a:pPr>
              <a:lnSpc>
                <a:spcPct val="90000"/>
              </a:lnSpc>
            </a:pPr>
            <a:r>
              <a:rPr lang="en-US" b="1"/>
              <a:t>IM injections can be painful.</a:t>
            </a:r>
          </a:p>
        </p:txBody>
      </p:sp>
      <p:pic>
        <p:nvPicPr>
          <p:cNvPr id="48134" name="Picture 6" descr="MCj03474750000[1]"/>
          <p:cNvPicPr>
            <a:picLocks noChangeAspect="1" noChangeArrowheads="1"/>
          </p:cNvPicPr>
          <p:nvPr/>
        </p:nvPicPr>
        <p:blipFill>
          <a:blip r:embed="rId2" cstate="print"/>
          <a:srcRect/>
          <a:stretch>
            <a:fillRect/>
          </a:stretch>
        </p:blipFill>
        <p:spPr bwMode="auto">
          <a:xfrm>
            <a:off x="7086600" y="5105400"/>
            <a:ext cx="1806575" cy="1752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48130"/>
                                        </p:tgtEl>
                                        <p:attrNameLst>
                                          <p:attrName>style.visibility</p:attrName>
                                        </p:attrNameLst>
                                      </p:cBhvr>
                                      <p:to>
                                        <p:strVal val="visible"/>
                                      </p:to>
                                    </p:set>
                                    <p:animEffect transition="in" filter="fade">
                                      <p:cBhvr>
                                        <p:cTn id="7" dur="600">
                                          <p:stCondLst>
                                            <p:cond delay="0"/>
                                          </p:stCondLst>
                                        </p:cTn>
                                        <p:tgtEl>
                                          <p:spTgt spid="48130"/>
                                        </p:tgtEl>
                                      </p:cBhvr>
                                    </p:animEffect>
                                    <p:anim calcmode="lin" valueType="num">
                                      <p:cBhvr>
                                        <p:cTn id="8" dur="600" fill="hold">
                                          <p:stCondLst>
                                            <p:cond delay="0"/>
                                          </p:stCondLst>
                                        </p:cTn>
                                        <p:tgtEl>
                                          <p:spTgt spid="48130"/>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48130"/>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4813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8131">
                                            <p:txEl>
                                              <p:pRg st="0" end="0"/>
                                            </p:txEl>
                                          </p:spTgt>
                                        </p:tgtEl>
                                        <p:attrNameLst>
                                          <p:attrName>style.visibility</p:attrName>
                                        </p:attrNameLst>
                                      </p:cBhvr>
                                      <p:to>
                                        <p:strVal val="visible"/>
                                      </p:to>
                                    </p:set>
                                    <p:animEffect transition="in" filter="slide(fromBottom)">
                                      <p:cBhvr>
                                        <p:cTn id="15" dur="500">
                                          <p:stCondLst>
                                            <p:cond delay="0"/>
                                          </p:stCondLst>
                                        </p:cTn>
                                        <p:tgtEl>
                                          <p:spTgt spid="4813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48131">
                                            <p:txEl>
                                              <p:pRg st="1" end="1"/>
                                            </p:txEl>
                                          </p:spTgt>
                                        </p:tgtEl>
                                        <p:attrNameLst>
                                          <p:attrName>style.visibility</p:attrName>
                                        </p:attrNameLst>
                                      </p:cBhvr>
                                      <p:to>
                                        <p:strVal val="visible"/>
                                      </p:to>
                                    </p:set>
                                    <p:animEffect transition="in" filter="slide(fromBottom)">
                                      <p:cBhvr>
                                        <p:cTn id="20" dur="500">
                                          <p:stCondLst>
                                            <p:cond delay="0"/>
                                          </p:stCondLst>
                                        </p:cTn>
                                        <p:tgtEl>
                                          <p:spTgt spid="4813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48131">
                                            <p:txEl>
                                              <p:pRg st="2" end="2"/>
                                            </p:txEl>
                                          </p:spTgt>
                                        </p:tgtEl>
                                        <p:attrNameLst>
                                          <p:attrName>style.visibility</p:attrName>
                                        </p:attrNameLst>
                                      </p:cBhvr>
                                      <p:to>
                                        <p:strVal val="visible"/>
                                      </p:to>
                                    </p:set>
                                    <p:animEffect transition="in" filter="slide(fromBottom)">
                                      <p:cBhvr>
                                        <p:cTn id="25" dur="500">
                                          <p:stCondLst>
                                            <p:cond delay="0"/>
                                          </p:stCondLst>
                                        </p:cTn>
                                        <p:tgtEl>
                                          <p:spTgt spid="48131">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48131">
                                            <p:txEl>
                                              <p:pRg st="3" end="3"/>
                                            </p:txEl>
                                          </p:spTgt>
                                        </p:tgtEl>
                                        <p:attrNameLst>
                                          <p:attrName>style.visibility</p:attrName>
                                        </p:attrNameLst>
                                      </p:cBhvr>
                                      <p:to>
                                        <p:strVal val="visible"/>
                                      </p:to>
                                    </p:set>
                                    <p:animEffect transition="in" filter="slide(fromBottom)">
                                      <p:cBhvr>
                                        <p:cTn id="30" dur="500">
                                          <p:stCondLst>
                                            <p:cond delay="0"/>
                                          </p:stCondLst>
                                        </p:cTn>
                                        <p:tgtEl>
                                          <p:spTgt spid="481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P spid="48131"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en-US"/>
              <a:t>SUBCUTANEOUS</a:t>
            </a:r>
          </a:p>
        </p:txBody>
      </p:sp>
      <p:sp>
        <p:nvSpPr>
          <p:cNvPr id="50179" name="Rectangle 3"/>
          <p:cNvSpPr>
            <a:spLocks noGrp="1" noChangeArrowheads="1"/>
          </p:cNvSpPr>
          <p:nvPr>
            <p:ph type="body" idx="1"/>
          </p:nvPr>
        </p:nvSpPr>
        <p:spPr>
          <a:xfrm>
            <a:off x="2208213" y="1981200"/>
            <a:ext cx="6478587" cy="4876800"/>
          </a:xfrm>
        </p:spPr>
        <p:txBody>
          <a:bodyPr/>
          <a:lstStyle/>
          <a:p>
            <a:pPr algn="ctr">
              <a:buFont typeface="Wingdings" pitchFamily="2" charset="2"/>
              <a:buNone/>
            </a:pPr>
            <a:r>
              <a:rPr lang="en-US" sz="2800" b="1"/>
              <a:t>Placing a drug into the connective tissue underneath the dermis of the skin</a:t>
            </a:r>
          </a:p>
          <a:p>
            <a:r>
              <a:rPr lang="en-US" sz="2800"/>
              <a:t>Faster onset than oral, slower than IM (fewer blood vessels)</a:t>
            </a:r>
          </a:p>
          <a:p>
            <a:r>
              <a:rPr lang="en-US" sz="2800"/>
              <a:t>Longer duration of action than IM</a:t>
            </a:r>
          </a:p>
          <a:p>
            <a:r>
              <a:rPr lang="en-US" sz="2800"/>
              <a:t>No irritating solutions</a:t>
            </a:r>
          </a:p>
          <a:p>
            <a:r>
              <a:rPr lang="en-US" sz="2800"/>
              <a:t>Can inject large volumes (SC fluids)</a:t>
            </a:r>
          </a:p>
          <a:p>
            <a:r>
              <a:rPr lang="en-US" sz="2800"/>
              <a:t>Blood levels are similar to oral administration</a:t>
            </a:r>
          </a:p>
          <a:p>
            <a:r>
              <a:rPr lang="en-US" sz="2800"/>
              <a:t>Temperature affects absorption</a:t>
            </a:r>
          </a:p>
          <a:p>
            <a:endParaRPr lang="en-US" sz="280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fade">
                                      <p:cBhvr>
                                        <p:cTn id="7" dur="800" decel="100000"/>
                                        <p:tgtEl>
                                          <p:spTgt spid="50178"/>
                                        </p:tgtEl>
                                      </p:cBhvr>
                                    </p:animEffect>
                                    <p:anim calcmode="lin" valueType="num">
                                      <p:cBhvr>
                                        <p:cTn id="8" dur="800" decel="100000" fill="hold"/>
                                        <p:tgtEl>
                                          <p:spTgt spid="50178"/>
                                        </p:tgtEl>
                                        <p:attrNameLst>
                                          <p:attrName>style.rotation</p:attrName>
                                        </p:attrNameLst>
                                      </p:cBhvr>
                                      <p:tavLst>
                                        <p:tav tm="0">
                                          <p:val>
                                            <p:fltVal val="-90"/>
                                          </p:val>
                                        </p:tav>
                                        <p:tav tm="100000">
                                          <p:val>
                                            <p:fltVal val="0"/>
                                          </p:val>
                                        </p:tav>
                                      </p:tavLst>
                                    </p:anim>
                                    <p:anim calcmode="lin" valueType="num">
                                      <p:cBhvr>
                                        <p:cTn id="9" dur="800" decel="100000" fill="hold"/>
                                        <p:tgtEl>
                                          <p:spTgt spid="50178"/>
                                        </p:tgtEl>
                                        <p:attrNameLst>
                                          <p:attrName>ppt_x</p:attrName>
                                        </p:attrNameLst>
                                      </p:cBhvr>
                                      <p:tavLst>
                                        <p:tav tm="0">
                                          <p:val>
                                            <p:strVal val="#ppt_x+0.4"/>
                                          </p:val>
                                        </p:tav>
                                        <p:tav tm="100000">
                                          <p:val>
                                            <p:strVal val="#ppt_x-0.05"/>
                                          </p:val>
                                        </p:tav>
                                      </p:tavLst>
                                    </p:anim>
                                    <p:anim calcmode="lin" valueType="num">
                                      <p:cBhvr>
                                        <p:cTn id="10" dur="800" decel="100000" fill="hold"/>
                                        <p:tgtEl>
                                          <p:spTgt spid="5017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017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0178"/>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50179">
                                            <p:txEl>
                                              <p:pRg st="0" end="0"/>
                                            </p:txEl>
                                          </p:spTgt>
                                        </p:tgtEl>
                                        <p:attrNameLst>
                                          <p:attrName>style.visibility</p:attrName>
                                        </p:attrNameLst>
                                      </p:cBhvr>
                                      <p:to>
                                        <p:strVal val="visible"/>
                                      </p:to>
                                    </p:set>
                                    <p:animEffect transition="in" filter="fade">
                                      <p:cBhvr>
                                        <p:cTn id="17" dur="1000"/>
                                        <p:tgtEl>
                                          <p:spTgt spid="50179">
                                            <p:txEl>
                                              <p:pRg st="0" end="0"/>
                                            </p:txEl>
                                          </p:spTgt>
                                        </p:tgtEl>
                                      </p:cBhvr>
                                    </p:animEffect>
                                    <p:anim calcmode="lin" valueType="num">
                                      <p:cBhvr>
                                        <p:cTn id="18" dur="10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501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50179">
                                            <p:txEl>
                                              <p:pRg st="1" end="1"/>
                                            </p:txEl>
                                          </p:spTgt>
                                        </p:tgtEl>
                                        <p:attrNameLst>
                                          <p:attrName>style.visibility</p:attrName>
                                        </p:attrNameLst>
                                      </p:cBhvr>
                                      <p:to>
                                        <p:strVal val="visible"/>
                                      </p:to>
                                    </p:set>
                                    <p:animEffect transition="in" filter="fade">
                                      <p:cBhvr>
                                        <p:cTn id="24" dur="1000"/>
                                        <p:tgtEl>
                                          <p:spTgt spid="50179">
                                            <p:txEl>
                                              <p:pRg st="1" end="1"/>
                                            </p:txEl>
                                          </p:spTgt>
                                        </p:tgtEl>
                                      </p:cBhvr>
                                    </p:animEffect>
                                    <p:anim calcmode="lin" valueType="num">
                                      <p:cBhvr>
                                        <p:cTn id="25" dur="1000" fill="hold"/>
                                        <p:tgtEl>
                                          <p:spTgt spid="50179">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5017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50179">
                                            <p:txEl>
                                              <p:pRg st="2" end="2"/>
                                            </p:txEl>
                                          </p:spTgt>
                                        </p:tgtEl>
                                        <p:attrNameLst>
                                          <p:attrName>style.visibility</p:attrName>
                                        </p:attrNameLst>
                                      </p:cBhvr>
                                      <p:to>
                                        <p:strVal val="visible"/>
                                      </p:to>
                                    </p:set>
                                    <p:animEffect transition="in" filter="fade">
                                      <p:cBhvr>
                                        <p:cTn id="31" dur="1000"/>
                                        <p:tgtEl>
                                          <p:spTgt spid="50179">
                                            <p:txEl>
                                              <p:pRg st="2" end="2"/>
                                            </p:txEl>
                                          </p:spTgt>
                                        </p:tgtEl>
                                      </p:cBhvr>
                                    </p:animEffect>
                                    <p:anim calcmode="lin" valueType="num">
                                      <p:cBhvr>
                                        <p:cTn id="32" dur="10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501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50179">
                                            <p:txEl>
                                              <p:pRg st="3" end="3"/>
                                            </p:txEl>
                                          </p:spTgt>
                                        </p:tgtEl>
                                        <p:attrNameLst>
                                          <p:attrName>style.visibility</p:attrName>
                                        </p:attrNameLst>
                                      </p:cBhvr>
                                      <p:to>
                                        <p:strVal val="visible"/>
                                      </p:to>
                                    </p:set>
                                    <p:animEffect transition="in" filter="fade">
                                      <p:cBhvr>
                                        <p:cTn id="38" dur="1000"/>
                                        <p:tgtEl>
                                          <p:spTgt spid="50179">
                                            <p:txEl>
                                              <p:pRg st="3" end="3"/>
                                            </p:txEl>
                                          </p:spTgt>
                                        </p:tgtEl>
                                      </p:cBhvr>
                                    </p:animEffect>
                                    <p:anim calcmode="lin" valueType="num">
                                      <p:cBhvr>
                                        <p:cTn id="39" dur="1000" fill="hold"/>
                                        <p:tgtEl>
                                          <p:spTgt spid="50179">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5017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7" presetClass="entr" presetSubtype="0" fill="hold" grpId="0" nodeType="clickEffect">
                                  <p:stCondLst>
                                    <p:cond delay="0"/>
                                  </p:stCondLst>
                                  <p:childTnLst>
                                    <p:set>
                                      <p:cBhvr>
                                        <p:cTn id="44" dur="1" fill="hold">
                                          <p:stCondLst>
                                            <p:cond delay="0"/>
                                          </p:stCondLst>
                                        </p:cTn>
                                        <p:tgtEl>
                                          <p:spTgt spid="50179">
                                            <p:txEl>
                                              <p:pRg st="4" end="4"/>
                                            </p:txEl>
                                          </p:spTgt>
                                        </p:tgtEl>
                                        <p:attrNameLst>
                                          <p:attrName>style.visibility</p:attrName>
                                        </p:attrNameLst>
                                      </p:cBhvr>
                                      <p:to>
                                        <p:strVal val="visible"/>
                                      </p:to>
                                    </p:set>
                                    <p:animEffect transition="in" filter="fade">
                                      <p:cBhvr>
                                        <p:cTn id="45" dur="1000"/>
                                        <p:tgtEl>
                                          <p:spTgt spid="50179">
                                            <p:txEl>
                                              <p:pRg st="4" end="4"/>
                                            </p:txEl>
                                          </p:spTgt>
                                        </p:tgtEl>
                                      </p:cBhvr>
                                    </p:animEffect>
                                    <p:anim calcmode="lin" valueType="num">
                                      <p:cBhvr>
                                        <p:cTn id="46" dur="1000" fill="hold"/>
                                        <p:tgtEl>
                                          <p:spTgt spid="50179">
                                            <p:txEl>
                                              <p:pRg st="4" end="4"/>
                                            </p:txEl>
                                          </p:spTgt>
                                        </p:tgtEl>
                                        <p:attrNameLst>
                                          <p:attrName>ppt_x</p:attrName>
                                        </p:attrNameLst>
                                      </p:cBhvr>
                                      <p:tavLst>
                                        <p:tav tm="0">
                                          <p:val>
                                            <p:strVal val="#ppt_x"/>
                                          </p:val>
                                        </p:tav>
                                        <p:tav tm="100000">
                                          <p:val>
                                            <p:strVal val="#ppt_x"/>
                                          </p:val>
                                        </p:tav>
                                      </p:tavLst>
                                    </p:anim>
                                    <p:anim calcmode="lin" valueType="num">
                                      <p:cBhvr>
                                        <p:cTn id="47" dur="1000" fill="hold"/>
                                        <p:tgtEl>
                                          <p:spTgt spid="5017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7" presetClass="entr" presetSubtype="0" fill="hold" grpId="0" nodeType="clickEffect">
                                  <p:stCondLst>
                                    <p:cond delay="0"/>
                                  </p:stCondLst>
                                  <p:childTnLst>
                                    <p:set>
                                      <p:cBhvr>
                                        <p:cTn id="51" dur="1" fill="hold">
                                          <p:stCondLst>
                                            <p:cond delay="0"/>
                                          </p:stCondLst>
                                        </p:cTn>
                                        <p:tgtEl>
                                          <p:spTgt spid="50179">
                                            <p:txEl>
                                              <p:pRg st="5" end="5"/>
                                            </p:txEl>
                                          </p:spTgt>
                                        </p:tgtEl>
                                        <p:attrNameLst>
                                          <p:attrName>style.visibility</p:attrName>
                                        </p:attrNameLst>
                                      </p:cBhvr>
                                      <p:to>
                                        <p:strVal val="visible"/>
                                      </p:to>
                                    </p:set>
                                    <p:animEffect transition="in" filter="fade">
                                      <p:cBhvr>
                                        <p:cTn id="52" dur="1000"/>
                                        <p:tgtEl>
                                          <p:spTgt spid="50179">
                                            <p:txEl>
                                              <p:pRg st="5" end="5"/>
                                            </p:txEl>
                                          </p:spTgt>
                                        </p:tgtEl>
                                      </p:cBhvr>
                                    </p:animEffect>
                                    <p:anim calcmode="lin" valueType="num">
                                      <p:cBhvr>
                                        <p:cTn id="53" dur="1000" fill="hold"/>
                                        <p:tgtEl>
                                          <p:spTgt spid="50179">
                                            <p:txEl>
                                              <p:pRg st="5" end="5"/>
                                            </p:txEl>
                                          </p:spTgt>
                                        </p:tgtEl>
                                        <p:attrNameLst>
                                          <p:attrName>ppt_x</p:attrName>
                                        </p:attrNameLst>
                                      </p:cBhvr>
                                      <p:tavLst>
                                        <p:tav tm="0">
                                          <p:val>
                                            <p:strVal val="#ppt_x"/>
                                          </p:val>
                                        </p:tav>
                                        <p:tav tm="100000">
                                          <p:val>
                                            <p:strVal val="#ppt_x"/>
                                          </p:val>
                                        </p:tav>
                                      </p:tavLst>
                                    </p:anim>
                                    <p:anim calcmode="lin" valueType="num">
                                      <p:cBhvr>
                                        <p:cTn id="54" dur="1000" fill="hold"/>
                                        <p:tgtEl>
                                          <p:spTgt spid="5017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7" presetClass="entr" presetSubtype="0" fill="hold" grpId="0" nodeType="clickEffect">
                                  <p:stCondLst>
                                    <p:cond delay="0"/>
                                  </p:stCondLst>
                                  <p:childTnLst>
                                    <p:set>
                                      <p:cBhvr>
                                        <p:cTn id="58" dur="1" fill="hold">
                                          <p:stCondLst>
                                            <p:cond delay="0"/>
                                          </p:stCondLst>
                                        </p:cTn>
                                        <p:tgtEl>
                                          <p:spTgt spid="50179">
                                            <p:txEl>
                                              <p:pRg st="6" end="6"/>
                                            </p:txEl>
                                          </p:spTgt>
                                        </p:tgtEl>
                                        <p:attrNameLst>
                                          <p:attrName>style.visibility</p:attrName>
                                        </p:attrNameLst>
                                      </p:cBhvr>
                                      <p:to>
                                        <p:strVal val="visible"/>
                                      </p:to>
                                    </p:set>
                                    <p:animEffect transition="in" filter="fade">
                                      <p:cBhvr>
                                        <p:cTn id="59" dur="1000"/>
                                        <p:tgtEl>
                                          <p:spTgt spid="50179">
                                            <p:txEl>
                                              <p:pRg st="6" end="6"/>
                                            </p:txEl>
                                          </p:spTgt>
                                        </p:tgtEl>
                                      </p:cBhvr>
                                    </p:animEffect>
                                    <p:anim calcmode="lin" valueType="num">
                                      <p:cBhvr>
                                        <p:cTn id="60" dur="1000" fill="hold"/>
                                        <p:tgtEl>
                                          <p:spTgt spid="50179">
                                            <p:txEl>
                                              <p:pRg st="6" end="6"/>
                                            </p:txEl>
                                          </p:spTgt>
                                        </p:tgtEl>
                                        <p:attrNameLst>
                                          <p:attrName>ppt_x</p:attrName>
                                        </p:attrNameLst>
                                      </p:cBhvr>
                                      <p:tavLst>
                                        <p:tav tm="0">
                                          <p:val>
                                            <p:strVal val="#ppt_x"/>
                                          </p:val>
                                        </p:tav>
                                        <p:tav tm="100000">
                                          <p:val>
                                            <p:strVal val="#ppt_x"/>
                                          </p:val>
                                        </p:tav>
                                      </p:tavLst>
                                    </p:anim>
                                    <p:anim calcmode="lin" valueType="num">
                                      <p:cBhvr>
                                        <p:cTn id="61" dur="1000" fill="hold"/>
                                        <p:tgtEl>
                                          <p:spTgt spid="5017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0179"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990600" y="0"/>
            <a:ext cx="7162800" cy="1143000"/>
          </a:xfrm>
        </p:spPr>
        <p:txBody>
          <a:bodyPr/>
          <a:lstStyle/>
          <a:p>
            <a:pPr algn="ctr"/>
            <a:r>
              <a:rPr lang="en-US" sz="4000"/>
              <a:t>OTHER INJECTABLE ROUTES:</a:t>
            </a:r>
          </a:p>
        </p:txBody>
      </p:sp>
      <p:sp>
        <p:nvSpPr>
          <p:cNvPr id="51203" name="Rectangle 3"/>
          <p:cNvSpPr>
            <a:spLocks noGrp="1" noChangeArrowheads="1"/>
          </p:cNvSpPr>
          <p:nvPr>
            <p:ph type="body" idx="1"/>
          </p:nvPr>
        </p:nvSpPr>
        <p:spPr>
          <a:xfrm>
            <a:off x="2057400" y="1981200"/>
            <a:ext cx="6705600" cy="4876800"/>
          </a:xfrm>
        </p:spPr>
        <p:txBody>
          <a:bodyPr/>
          <a:lstStyle/>
          <a:p>
            <a:r>
              <a:rPr lang="en-US"/>
              <a:t>Intraperitoneal</a:t>
            </a:r>
          </a:p>
          <a:p>
            <a:pPr marL="457200" lvl="1" indent="0"/>
            <a:r>
              <a:rPr lang="en-US"/>
              <a:t>Risk of peritonitis and penetrating organs</a:t>
            </a:r>
          </a:p>
          <a:p>
            <a:pPr marL="457200" lvl="1" indent="0"/>
            <a:r>
              <a:rPr lang="en-US"/>
              <a:t>Large surface area for blood absorption</a:t>
            </a:r>
          </a:p>
          <a:p>
            <a:endParaRPr lang="en-US"/>
          </a:p>
          <a:p>
            <a:r>
              <a:rPr lang="en-US"/>
              <a:t>Epidural/Subdural/Intrathecal</a:t>
            </a:r>
          </a:p>
          <a:p>
            <a:pPr marL="457200" lvl="1" indent="0"/>
            <a:r>
              <a:rPr lang="en-US"/>
              <a:t>Diagnostic procedures and administering anesthetic agents</a:t>
            </a:r>
          </a:p>
          <a:p>
            <a:pPr marL="457200" lvl="1" indent="0"/>
            <a:r>
              <a:rPr lang="en-US"/>
              <a:t>Risks of spinal injections or drugs traveling cranially</a:t>
            </a:r>
          </a:p>
        </p:txBody>
      </p:sp>
      <p:pic>
        <p:nvPicPr>
          <p:cNvPr id="51205" name="Picture 5" descr="12"/>
          <p:cNvPicPr>
            <a:picLocks noChangeAspect="1" noChangeArrowheads="1"/>
          </p:cNvPicPr>
          <p:nvPr/>
        </p:nvPicPr>
        <p:blipFill>
          <a:blip r:embed="rId2" cstate="print"/>
          <a:srcRect/>
          <a:stretch>
            <a:fillRect/>
          </a:stretch>
        </p:blipFill>
        <p:spPr bwMode="auto">
          <a:xfrm>
            <a:off x="0" y="457200"/>
            <a:ext cx="1981200" cy="1479550"/>
          </a:xfrm>
          <a:prstGeom prst="rect">
            <a:avLst/>
          </a:prstGeom>
          <a:noFill/>
        </p:spPr>
      </p:pic>
      <p:pic>
        <p:nvPicPr>
          <p:cNvPr id="51208" name="Picture 8" descr="epidural-inj3"/>
          <p:cNvPicPr>
            <a:picLocks noChangeAspect="1" noChangeArrowheads="1"/>
          </p:cNvPicPr>
          <p:nvPr/>
        </p:nvPicPr>
        <p:blipFill>
          <a:blip r:embed="rId3" cstate="print"/>
          <a:srcRect/>
          <a:stretch>
            <a:fillRect/>
          </a:stretch>
        </p:blipFill>
        <p:spPr bwMode="auto">
          <a:xfrm>
            <a:off x="7162800" y="457200"/>
            <a:ext cx="1981200" cy="14859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51202"/>
                                        </p:tgtEl>
                                        <p:attrNameLst>
                                          <p:attrName>style.visibility</p:attrName>
                                        </p:attrNameLst>
                                      </p:cBhvr>
                                      <p:to>
                                        <p:strVal val="visible"/>
                                      </p:to>
                                    </p:set>
                                    <p:animEffect transition="in" filter="fade">
                                      <p:cBhvr>
                                        <p:cTn id="7" dur="1000">
                                          <p:stCondLst>
                                            <p:cond delay="0"/>
                                          </p:stCondLst>
                                        </p:cTn>
                                        <p:tgtEl>
                                          <p:spTgt spid="5120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51203">
                                            <p:txEl>
                                              <p:pRg st="0" end="0"/>
                                            </p:txEl>
                                          </p:spTgt>
                                        </p:tgtEl>
                                        <p:attrNameLst>
                                          <p:attrName>style.visibility</p:attrName>
                                        </p:attrNameLst>
                                      </p:cBhvr>
                                      <p:to>
                                        <p:strVal val="visible"/>
                                      </p:to>
                                    </p:set>
                                    <p:animEffect transition="in" filter="fade">
                                      <p:cBhvr>
                                        <p:cTn id="12" dur="500">
                                          <p:stCondLst>
                                            <p:cond delay="0"/>
                                          </p:stCondLst>
                                        </p:cTn>
                                        <p:tgtEl>
                                          <p:spTgt spid="51203">
                                            <p:txEl>
                                              <p:pRg st="0" end="0"/>
                                            </p:txEl>
                                          </p:spTgt>
                                        </p:tgtEl>
                                      </p:cBhvr>
                                    </p:animEffect>
                                  </p:childTnLst>
                                </p:cTn>
                              </p:par>
                              <p:par>
                                <p:cTn id="13" presetID="10" presetClass="entr" presetSubtype="0" fill="hold" grpId="0" nodeType="withEffect">
                                  <p:stCondLst>
                                    <p:cond delay="0"/>
                                  </p:stCondLst>
                                  <p:iterate type="lt">
                                    <p:tmPct val="10000"/>
                                  </p:iterate>
                                  <p:childTnLst>
                                    <p:set>
                                      <p:cBhvr>
                                        <p:cTn id="14" dur="1" fill="hold">
                                          <p:stCondLst>
                                            <p:cond delay="0"/>
                                          </p:stCondLst>
                                        </p:cTn>
                                        <p:tgtEl>
                                          <p:spTgt spid="51203">
                                            <p:txEl>
                                              <p:pRg st="1" end="1"/>
                                            </p:txEl>
                                          </p:spTgt>
                                        </p:tgtEl>
                                        <p:attrNameLst>
                                          <p:attrName>style.visibility</p:attrName>
                                        </p:attrNameLst>
                                      </p:cBhvr>
                                      <p:to>
                                        <p:strVal val="visible"/>
                                      </p:to>
                                    </p:set>
                                    <p:animEffect transition="in" filter="fade">
                                      <p:cBhvr>
                                        <p:cTn id="15" dur="500">
                                          <p:stCondLst>
                                            <p:cond delay="0"/>
                                          </p:stCondLst>
                                        </p:cTn>
                                        <p:tgtEl>
                                          <p:spTgt spid="51203">
                                            <p:txEl>
                                              <p:pRg st="1" end="1"/>
                                            </p:txEl>
                                          </p:spTgt>
                                        </p:tgtEl>
                                      </p:cBhvr>
                                    </p:animEffect>
                                  </p:childTnLst>
                                </p:cTn>
                              </p:par>
                              <p:par>
                                <p:cTn id="16" presetID="10" presetClass="entr" presetSubtype="0" fill="hold" grpId="0" nodeType="withEffect">
                                  <p:stCondLst>
                                    <p:cond delay="0"/>
                                  </p:stCondLst>
                                  <p:iterate type="lt">
                                    <p:tmPct val="10000"/>
                                  </p:iterate>
                                  <p:childTnLst>
                                    <p:set>
                                      <p:cBhvr>
                                        <p:cTn id="17" dur="1" fill="hold">
                                          <p:stCondLst>
                                            <p:cond delay="0"/>
                                          </p:stCondLst>
                                        </p:cTn>
                                        <p:tgtEl>
                                          <p:spTgt spid="51203">
                                            <p:txEl>
                                              <p:pRg st="2" end="2"/>
                                            </p:txEl>
                                          </p:spTgt>
                                        </p:tgtEl>
                                        <p:attrNameLst>
                                          <p:attrName>style.visibility</p:attrName>
                                        </p:attrNameLst>
                                      </p:cBhvr>
                                      <p:to>
                                        <p:strVal val="visible"/>
                                      </p:to>
                                    </p:set>
                                    <p:animEffect transition="in" filter="fade">
                                      <p:cBhvr>
                                        <p:cTn id="18" dur="500">
                                          <p:stCondLst>
                                            <p:cond delay="0"/>
                                          </p:stCondLst>
                                        </p:cTn>
                                        <p:tgtEl>
                                          <p:spTgt spid="5120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iterate type="lt">
                                    <p:tmPct val="10000"/>
                                  </p:iterate>
                                  <p:childTnLst>
                                    <p:set>
                                      <p:cBhvr>
                                        <p:cTn id="22" dur="1" fill="hold">
                                          <p:stCondLst>
                                            <p:cond delay="0"/>
                                          </p:stCondLst>
                                        </p:cTn>
                                        <p:tgtEl>
                                          <p:spTgt spid="51203">
                                            <p:txEl>
                                              <p:pRg st="4" end="4"/>
                                            </p:txEl>
                                          </p:spTgt>
                                        </p:tgtEl>
                                        <p:attrNameLst>
                                          <p:attrName>style.visibility</p:attrName>
                                        </p:attrNameLst>
                                      </p:cBhvr>
                                      <p:to>
                                        <p:strVal val="visible"/>
                                      </p:to>
                                    </p:set>
                                    <p:animEffect transition="in" filter="fade">
                                      <p:cBhvr>
                                        <p:cTn id="23" dur="500">
                                          <p:stCondLst>
                                            <p:cond delay="0"/>
                                          </p:stCondLst>
                                        </p:cTn>
                                        <p:tgtEl>
                                          <p:spTgt spid="51203">
                                            <p:txEl>
                                              <p:pRg st="4" end="4"/>
                                            </p:txEl>
                                          </p:spTgt>
                                        </p:tgtEl>
                                      </p:cBhvr>
                                    </p:animEffect>
                                  </p:childTnLst>
                                </p:cTn>
                              </p:par>
                              <p:par>
                                <p:cTn id="24" presetID="10" presetClass="entr" presetSubtype="0" fill="hold" grpId="0" nodeType="withEffect">
                                  <p:stCondLst>
                                    <p:cond delay="0"/>
                                  </p:stCondLst>
                                  <p:iterate type="lt">
                                    <p:tmPct val="10000"/>
                                  </p:iterate>
                                  <p:childTnLst>
                                    <p:set>
                                      <p:cBhvr>
                                        <p:cTn id="25" dur="1" fill="hold">
                                          <p:stCondLst>
                                            <p:cond delay="0"/>
                                          </p:stCondLst>
                                        </p:cTn>
                                        <p:tgtEl>
                                          <p:spTgt spid="51203">
                                            <p:txEl>
                                              <p:pRg st="5" end="5"/>
                                            </p:txEl>
                                          </p:spTgt>
                                        </p:tgtEl>
                                        <p:attrNameLst>
                                          <p:attrName>style.visibility</p:attrName>
                                        </p:attrNameLst>
                                      </p:cBhvr>
                                      <p:to>
                                        <p:strVal val="visible"/>
                                      </p:to>
                                    </p:set>
                                    <p:animEffect transition="in" filter="fade">
                                      <p:cBhvr>
                                        <p:cTn id="26" dur="500">
                                          <p:stCondLst>
                                            <p:cond delay="0"/>
                                          </p:stCondLst>
                                        </p:cTn>
                                        <p:tgtEl>
                                          <p:spTgt spid="51203">
                                            <p:txEl>
                                              <p:pRg st="5" end="5"/>
                                            </p:txEl>
                                          </p:spTgt>
                                        </p:tgtEl>
                                      </p:cBhvr>
                                    </p:animEffect>
                                  </p:childTnLst>
                                </p:cTn>
                              </p:par>
                              <p:par>
                                <p:cTn id="27" presetID="10" presetClass="entr" presetSubtype="0" fill="hold" grpId="0" nodeType="withEffect">
                                  <p:stCondLst>
                                    <p:cond delay="0"/>
                                  </p:stCondLst>
                                  <p:iterate type="lt">
                                    <p:tmPct val="10000"/>
                                  </p:iterate>
                                  <p:childTnLst>
                                    <p:set>
                                      <p:cBhvr>
                                        <p:cTn id="28" dur="1" fill="hold">
                                          <p:stCondLst>
                                            <p:cond delay="0"/>
                                          </p:stCondLst>
                                        </p:cTn>
                                        <p:tgtEl>
                                          <p:spTgt spid="51203">
                                            <p:txEl>
                                              <p:pRg st="6" end="6"/>
                                            </p:txEl>
                                          </p:spTgt>
                                        </p:tgtEl>
                                        <p:attrNameLst>
                                          <p:attrName>style.visibility</p:attrName>
                                        </p:attrNameLst>
                                      </p:cBhvr>
                                      <p:to>
                                        <p:strVal val="visible"/>
                                      </p:to>
                                    </p:set>
                                    <p:animEffect transition="in" filter="fade">
                                      <p:cBhvr>
                                        <p:cTn id="29" dur="500">
                                          <p:stCondLst>
                                            <p:cond delay="0"/>
                                          </p:stCondLst>
                                        </p:cTn>
                                        <p:tgtEl>
                                          <p:spTgt spid="512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z="4000"/>
              <a:t>OTHER INJECTABLE ROUTES</a:t>
            </a:r>
          </a:p>
        </p:txBody>
      </p:sp>
      <p:sp>
        <p:nvSpPr>
          <p:cNvPr id="52227" name="Rectangle 3"/>
          <p:cNvSpPr>
            <a:spLocks noGrp="1" noChangeArrowheads="1"/>
          </p:cNvSpPr>
          <p:nvPr>
            <p:ph type="body" idx="1"/>
          </p:nvPr>
        </p:nvSpPr>
        <p:spPr>
          <a:xfrm>
            <a:off x="1905000" y="1981200"/>
            <a:ext cx="7010400" cy="4876800"/>
          </a:xfrm>
        </p:spPr>
        <p:txBody>
          <a:bodyPr/>
          <a:lstStyle/>
          <a:p>
            <a:r>
              <a:rPr lang="en-US"/>
              <a:t>Intra-arterial</a:t>
            </a:r>
          </a:p>
          <a:p>
            <a:pPr lvl="1"/>
            <a:r>
              <a:rPr lang="en-US"/>
              <a:t>Used to treat a specific organ (very high levels at a certain site)</a:t>
            </a:r>
          </a:p>
          <a:p>
            <a:pPr lvl="1"/>
            <a:r>
              <a:rPr lang="en-US"/>
              <a:t>Can be done accidentally</a:t>
            </a:r>
          </a:p>
          <a:p>
            <a:pPr>
              <a:buFont typeface="Wingdings" pitchFamily="2" charset="2"/>
              <a:buNone/>
            </a:pPr>
            <a:endParaRPr lang="en-US"/>
          </a:p>
          <a:p>
            <a:r>
              <a:rPr lang="en-US"/>
              <a:t>Intradermal</a:t>
            </a:r>
          </a:p>
          <a:p>
            <a:pPr lvl="1"/>
            <a:r>
              <a:rPr lang="en-US"/>
              <a:t>Between dermis and epidermis</a:t>
            </a:r>
          </a:p>
          <a:p>
            <a:pPr lvl="1"/>
            <a:r>
              <a:rPr lang="en-US"/>
              <a:t>Low blood levels, slow absorption</a:t>
            </a:r>
          </a:p>
          <a:p>
            <a:pPr lvl="1"/>
            <a:r>
              <a:rPr lang="en-US"/>
              <a:t>Local treatments or allergy testing</a:t>
            </a:r>
          </a:p>
        </p:txBody>
      </p:sp>
      <p:pic>
        <p:nvPicPr>
          <p:cNvPr id="52229" name="Picture 5" descr="allergy3"/>
          <p:cNvPicPr>
            <a:picLocks noChangeAspect="1" noChangeArrowheads="1"/>
          </p:cNvPicPr>
          <p:nvPr/>
        </p:nvPicPr>
        <p:blipFill>
          <a:blip r:embed="rId2" cstate="print"/>
          <a:srcRect/>
          <a:stretch>
            <a:fillRect/>
          </a:stretch>
        </p:blipFill>
        <p:spPr bwMode="auto">
          <a:xfrm>
            <a:off x="7162800" y="5029200"/>
            <a:ext cx="1981200" cy="162401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52226"/>
                                        </p:tgtEl>
                                        <p:attrNameLst>
                                          <p:attrName>style.visibility</p:attrName>
                                        </p:attrNameLst>
                                      </p:cBhvr>
                                      <p:to>
                                        <p:strVal val="visible"/>
                                      </p:to>
                                    </p:set>
                                    <p:animEffect transition="in" filter="fade">
                                      <p:cBhvr>
                                        <p:cTn id="7" dur="1000">
                                          <p:stCondLst>
                                            <p:cond delay="0"/>
                                          </p:stCondLst>
                                        </p:cTn>
                                        <p:tgtEl>
                                          <p:spTgt spid="522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52227">
                                            <p:txEl>
                                              <p:pRg st="0" end="0"/>
                                            </p:txEl>
                                          </p:spTgt>
                                        </p:tgtEl>
                                        <p:attrNameLst>
                                          <p:attrName>style.visibility</p:attrName>
                                        </p:attrNameLst>
                                      </p:cBhvr>
                                      <p:to>
                                        <p:strVal val="visible"/>
                                      </p:to>
                                    </p:set>
                                    <p:animEffect transition="in" filter="fade">
                                      <p:cBhvr>
                                        <p:cTn id="12" dur="500">
                                          <p:stCondLst>
                                            <p:cond delay="0"/>
                                          </p:stCondLst>
                                        </p:cTn>
                                        <p:tgtEl>
                                          <p:spTgt spid="52227">
                                            <p:txEl>
                                              <p:pRg st="0" end="0"/>
                                            </p:txEl>
                                          </p:spTgt>
                                        </p:tgtEl>
                                      </p:cBhvr>
                                    </p:animEffect>
                                  </p:childTnLst>
                                </p:cTn>
                              </p:par>
                              <p:par>
                                <p:cTn id="13" presetID="10" presetClass="entr" presetSubtype="0" fill="hold" grpId="0" nodeType="withEffect">
                                  <p:stCondLst>
                                    <p:cond delay="0"/>
                                  </p:stCondLst>
                                  <p:iterate type="lt">
                                    <p:tmPct val="10000"/>
                                  </p:iterate>
                                  <p:childTnLst>
                                    <p:set>
                                      <p:cBhvr>
                                        <p:cTn id="14" dur="1" fill="hold">
                                          <p:stCondLst>
                                            <p:cond delay="0"/>
                                          </p:stCondLst>
                                        </p:cTn>
                                        <p:tgtEl>
                                          <p:spTgt spid="52227">
                                            <p:txEl>
                                              <p:pRg st="1" end="1"/>
                                            </p:txEl>
                                          </p:spTgt>
                                        </p:tgtEl>
                                        <p:attrNameLst>
                                          <p:attrName>style.visibility</p:attrName>
                                        </p:attrNameLst>
                                      </p:cBhvr>
                                      <p:to>
                                        <p:strVal val="visible"/>
                                      </p:to>
                                    </p:set>
                                    <p:animEffect transition="in" filter="fade">
                                      <p:cBhvr>
                                        <p:cTn id="15" dur="500">
                                          <p:stCondLst>
                                            <p:cond delay="0"/>
                                          </p:stCondLst>
                                        </p:cTn>
                                        <p:tgtEl>
                                          <p:spTgt spid="52227">
                                            <p:txEl>
                                              <p:pRg st="1" end="1"/>
                                            </p:txEl>
                                          </p:spTgt>
                                        </p:tgtEl>
                                      </p:cBhvr>
                                    </p:animEffect>
                                  </p:childTnLst>
                                </p:cTn>
                              </p:par>
                              <p:par>
                                <p:cTn id="16" presetID="10" presetClass="entr" presetSubtype="0" fill="hold" grpId="0" nodeType="withEffect">
                                  <p:stCondLst>
                                    <p:cond delay="0"/>
                                  </p:stCondLst>
                                  <p:iterate type="lt">
                                    <p:tmPct val="10000"/>
                                  </p:iterate>
                                  <p:childTnLst>
                                    <p:set>
                                      <p:cBhvr>
                                        <p:cTn id="17" dur="1" fill="hold">
                                          <p:stCondLst>
                                            <p:cond delay="0"/>
                                          </p:stCondLst>
                                        </p:cTn>
                                        <p:tgtEl>
                                          <p:spTgt spid="52227">
                                            <p:txEl>
                                              <p:pRg st="2" end="2"/>
                                            </p:txEl>
                                          </p:spTgt>
                                        </p:tgtEl>
                                        <p:attrNameLst>
                                          <p:attrName>style.visibility</p:attrName>
                                        </p:attrNameLst>
                                      </p:cBhvr>
                                      <p:to>
                                        <p:strVal val="visible"/>
                                      </p:to>
                                    </p:set>
                                    <p:animEffect transition="in" filter="fade">
                                      <p:cBhvr>
                                        <p:cTn id="18" dur="500">
                                          <p:stCondLst>
                                            <p:cond delay="0"/>
                                          </p:stCondLst>
                                        </p:cTn>
                                        <p:tgtEl>
                                          <p:spTgt spid="52227">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iterate type="lt">
                                    <p:tmPct val="10000"/>
                                  </p:iterate>
                                  <p:childTnLst>
                                    <p:set>
                                      <p:cBhvr>
                                        <p:cTn id="22" dur="1" fill="hold">
                                          <p:stCondLst>
                                            <p:cond delay="0"/>
                                          </p:stCondLst>
                                        </p:cTn>
                                        <p:tgtEl>
                                          <p:spTgt spid="52227">
                                            <p:txEl>
                                              <p:pRg st="4" end="4"/>
                                            </p:txEl>
                                          </p:spTgt>
                                        </p:tgtEl>
                                        <p:attrNameLst>
                                          <p:attrName>style.visibility</p:attrName>
                                        </p:attrNameLst>
                                      </p:cBhvr>
                                      <p:to>
                                        <p:strVal val="visible"/>
                                      </p:to>
                                    </p:set>
                                    <p:animEffect transition="in" filter="fade">
                                      <p:cBhvr>
                                        <p:cTn id="23" dur="500">
                                          <p:stCondLst>
                                            <p:cond delay="0"/>
                                          </p:stCondLst>
                                        </p:cTn>
                                        <p:tgtEl>
                                          <p:spTgt spid="52227">
                                            <p:txEl>
                                              <p:pRg st="4" end="4"/>
                                            </p:txEl>
                                          </p:spTgt>
                                        </p:tgtEl>
                                      </p:cBhvr>
                                    </p:animEffect>
                                  </p:childTnLst>
                                </p:cTn>
                              </p:par>
                              <p:par>
                                <p:cTn id="24" presetID="10" presetClass="entr" presetSubtype="0" fill="hold" grpId="0" nodeType="withEffect">
                                  <p:stCondLst>
                                    <p:cond delay="0"/>
                                  </p:stCondLst>
                                  <p:iterate type="lt">
                                    <p:tmPct val="10000"/>
                                  </p:iterate>
                                  <p:childTnLst>
                                    <p:set>
                                      <p:cBhvr>
                                        <p:cTn id="25" dur="1" fill="hold">
                                          <p:stCondLst>
                                            <p:cond delay="0"/>
                                          </p:stCondLst>
                                        </p:cTn>
                                        <p:tgtEl>
                                          <p:spTgt spid="52227">
                                            <p:txEl>
                                              <p:pRg st="5" end="5"/>
                                            </p:txEl>
                                          </p:spTgt>
                                        </p:tgtEl>
                                        <p:attrNameLst>
                                          <p:attrName>style.visibility</p:attrName>
                                        </p:attrNameLst>
                                      </p:cBhvr>
                                      <p:to>
                                        <p:strVal val="visible"/>
                                      </p:to>
                                    </p:set>
                                    <p:animEffect transition="in" filter="fade">
                                      <p:cBhvr>
                                        <p:cTn id="26" dur="500">
                                          <p:stCondLst>
                                            <p:cond delay="0"/>
                                          </p:stCondLst>
                                        </p:cTn>
                                        <p:tgtEl>
                                          <p:spTgt spid="52227">
                                            <p:txEl>
                                              <p:pRg st="5" end="5"/>
                                            </p:txEl>
                                          </p:spTgt>
                                        </p:tgtEl>
                                      </p:cBhvr>
                                    </p:animEffect>
                                  </p:childTnLst>
                                </p:cTn>
                              </p:par>
                              <p:par>
                                <p:cTn id="27" presetID="10" presetClass="entr" presetSubtype="0" fill="hold" grpId="0" nodeType="withEffect">
                                  <p:stCondLst>
                                    <p:cond delay="0"/>
                                  </p:stCondLst>
                                  <p:iterate type="lt">
                                    <p:tmPct val="10000"/>
                                  </p:iterate>
                                  <p:childTnLst>
                                    <p:set>
                                      <p:cBhvr>
                                        <p:cTn id="28" dur="1" fill="hold">
                                          <p:stCondLst>
                                            <p:cond delay="0"/>
                                          </p:stCondLst>
                                        </p:cTn>
                                        <p:tgtEl>
                                          <p:spTgt spid="52227">
                                            <p:txEl>
                                              <p:pRg st="6" end="6"/>
                                            </p:txEl>
                                          </p:spTgt>
                                        </p:tgtEl>
                                        <p:attrNameLst>
                                          <p:attrName>style.visibility</p:attrName>
                                        </p:attrNameLst>
                                      </p:cBhvr>
                                      <p:to>
                                        <p:strVal val="visible"/>
                                      </p:to>
                                    </p:set>
                                    <p:animEffect transition="in" filter="fade">
                                      <p:cBhvr>
                                        <p:cTn id="29" dur="500">
                                          <p:stCondLst>
                                            <p:cond delay="0"/>
                                          </p:stCondLst>
                                        </p:cTn>
                                        <p:tgtEl>
                                          <p:spTgt spid="52227">
                                            <p:txEl>
                                              <p:pRg st="6" end="6"/>
                                            </p:txEl>
                                          </p:spTgt>
                                        </p:tgtEl>
                                      </p:cBhvr>
                                    </p:animEffect>
                                  </p:childTnLst>
                                </p:cTn>
                              </p:par>
                              <p:par>
                                <p:cTn id="30" presetID="10" presetClass="entr" presetSubtype="0" fill="hold" grpId="0" nodeType="withEffect">
                                  <p:stCondLst>
                                    <p:cond delay="0"/>
                                  </p:stCondLst>
                                  <p:iterate type="lt">
                                    <p:tmPct val="10000"/>
                                  </p:iterate>
                                  <p:childTnLst>
                                    <p:set>
                                      <p:cBhvr>
                                        <p:cTn id="31" dur="1" fill="hold">
                                          <p:stCondLst>
                                            <p:cond delay="0"/>
                                          </p:stCondLst>
                                        </p:cTn>
                                        <p:tgtEl>
                                          <p:spTgt spid="52227">
                                            <p:txEl>
                                              <p:pRg st="7" end="7"/>
                                            </p:txEl>
                                          </p:spTgt>
                                        </p:tgtEl>
                                        <p:attrNameLst>
                                          <p:attrName>style.visibility</p:attrName>
                                        </p:attrNameLst>
                                      </p:cBhvr>
                                      <p:to>
                                        <p:strVal val="visible"/>
                                      </p:to>
                                    </p:set>
                                    <p:animEffect transition="in" filter="fade">
                                      <p:cBhvr>
                                        <p:cTn id="32" dur="500">
                                          <p:stCondLst>
                                            <p:cond delay="0"/>
                                          </p:stCondLst>
                                        </p:cTn>
                                        <p:tgtEl>
                                          <p:spTgt spid="5222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981200" y="0"/>
            <a:ext cx="7162800" cy="1143000"/>
          </a:xfrm>
        </p:spPr>
        <p:txBody>
          <a:bodyPr/>
          <a:lstStyle/>
          <a:p>
            <a:pPr algn="ctr"/>
            <a:r>
              <a:rPr lang="en-US" sz="4000"/>
              <a:t>OTHER INJECTABLE ROUTES:</a:t>
            </a:r>
          </a:p>
        </p:txBody>
      </p:sp>
      <p:sp>
        <p:nvSpPr>
          <p:cNvPr id="53251" name="Rectangle 3"/>
          <p:cNvSpPr>
            <a:spLocks noGrp="1" noChangeArrowheads="1"/>
          </p:cNvSpPr>
          <p:nvPr>
            <p:ph type="body" idx="1"/>
          </p:nvPr>
        </p:nvSpPr>
        <p:spPr>
          <a:xfrm>
            <a:off x="1905000" y="1981200"/>
            <a:ext cx="7010400" cy="4876800"/>
          </a:xfrm>
        </p:spPr>
        <p:txBody>
          <a:bodyPr/>
          <a:lstStyle/>
          <a:p>
            <a:r>
              <a:rPr lang="en-US"/>
              <a:t>Intracardiac</a:t>
            </a:r>
          </a:p>
          <a:p>
            <a:pPr lvl="1"/>
            <a:r>
              <a:rPr lang="en-US"/>
              <a:t>Rapid blood levels</a:t>
            </a:r>
          </a:p>
          <a:p>
            <a:pPr lvl="1"/>
            <a:r>
              <a:rPr lang="en-US"/>
              <a:t>Emergencies and euthanasias</a:t>
            </a:r>
          </a:p>
          <a:p>
            <a:r>
              <a:rPr lang="en-US"/>
              <a:t>Intra-articular</a:t>
            </a:r>
          </a:p>
          <a:p>
            <a:pPr lvl="1"/>
            <a:r>
              <a:rPr lang="en-US"/>
              <a:t>Must use aseptic technique</a:t>
            </a:r>
          </a:p>
          <a:p>
            <a:r>
              <a:rPr lang="en-US"/>
              <a:t>Intramedullary/Intraosseous</a:t>
            </a:r>
          </a:p>
          <a:p>
            <a:pPr lvl="1"/>
            <a:r>
              <a:rPr lang="en-US"/>
              <a:t>Rapid blood levels</a:t>
            </a:r>
          </a:p>
          <a:p>
            <a:pPr lvl="1"/>
            <a:r>
              <a:rPr lang="en-US"/>
              <a:t>Not common, painful</a:t>
            </a:r>
          </a:p>
          <a:p>
            <a:pPr lvl="1"/>
            <a:r>
              <a:rPr lang="en-US"/>
              <a:t>Rapid fluid administration (femur/humerus)</a:t>
            </a:r>
          </a:p>
          <a:p>
            <a:pPr>
              <a:buFont typeface="Wingdings" pitchFamily="2" charset="2"/>
              <a:buNone/>
            </a:pPr>
            <a:endParaRPr lang="en-US"/>
          </a:p>
          <a:p>
            <a:pPr lvl="1"/>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53250"/>
                                        </p:tgtEl>
                                        <p:attrNameLst>
                                          <p:attrName>style.visibility</p:attrName>
                                        </p:attrNameLst>
                                      </p:cBhvr>
                                      <p:to>
                                        <p:strVal val="visible"/>
                                      </p:to>
                                    </p:set>
                                    <p:anim calcmode="lin" valueType="num">
                                      <p:cBhvr>
                                        <p:cTn id="7" dur="500" fill="hold"/>
                                        <p:tgtEl>
                                          <p:spTgt spid="53250"/>
                                        </p:tgtEl>
                                        <p:attrNameLst>
                                          <p:attrName>ppt_w</p:attrName>
                                        </p:attrNameLst>
                                      </p:cBhvr>
                                      <p:tavLst>
                                        <p:tav tm="0">
                                          <p:val>
                                            <p:fltVal val="0"/>
                                          </p:val>
                                        </p:tav>
                                        <p:tav tm="100000">
                                          <p:val>
                                            <p:strVal val="#ppt_w"/>
                                          </p:val>
                                        </p:tav>
                                      </p:tavLst>
                                    </p:anim>
                                    <p:anim calcmode="lin" valueType="num">
                                      <p:cBhvr>
                                        <p:cTn id="8" dur="500" fill="hold"/>
                                        <p:tgtEl>
                                          <p:spTgt spid="53250"/>
                                        </p:tgtEl>
                                        <p:attrNameLst>
                                          <p:attrName>ppt_h</p:attrName>
                                        </p:attrNameLst>
                                      </p:cBhvr>
                                      <p:tavLst>
                                        <p:tav tm="0">
                                          <p:val>
                                            <p:fltVal val="0"/>
                                          </p:val>
                                        </p:tav>
                                        <p:tav tm="100000">
                                          <p:val>
                                            <p:strVal val="#ppt_h"/>
                                          </p:val>
                                        </p:tav>
                                      </p:tavLst>
                                    </p:anim>
                                    <p:animEffect transition="in" filter="fade">
                                      <p:cBhvr>
                                        <p:cTn id="9" dur="500"/>
                                        <p:tgtEl>
                                          <p:spTgt spid="5325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3251">
                                            <p:txEl>
                                              <p:pRg st="0" end="0"/>
                                            </p:txEl>
                                          </p:spTgt>
                                        </p:tgtEl>
                                        <p:attrNameLst>
                                          <p:attrName>style.visibility</p:attrName>
                                        </p:attrNameLst>
                                      </p:cBhvr>
                                      <p:to>
                                        <p:strVal val="visible"/>
                                      </p:to>
                                    </p:set>
                                    <p:animEffect transition="in" filter="fade">
                                      <p:cBhvr>
                                        <p:cTn id="14" dur="1000">
                                          <p:stCondLst>
                                            <p:cond delay="0"/>
                                          </p:stCondLst>
                                        </p:cTn>
                                        <p:tgtEl>
                                          <p:spTgt spid="53251">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53251">
                                            <p:txEl>
                                              <p:pRg st="1" end="1"/>
                                            </p:txEl>
                                          </p:spTgt>
                                        </p:tgtEl>
                                        <p:attrNameLst>
                                          <p:attrName>style.visibility</p:attrName>
                                        </p:attrNameLst>
                                      </p:cBhvr>
                                      <p:to>
                                        <p:strVal val="visible"/>
                                      </p:to>
                                    </p:set>
                                    <p:animEffect transition="in" filter="fade">
                                      <p:cBhvr>
                                        <p:cTn id="17" dur="1000">
                                          <p:stCondLst>
                                            <p:cond delay="0"/>
                                          </p:stCondLst>
                                        </p:cTn>
                                        <p:tgtEl>
                                          <p:spTgt spid="53251">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3251">
                                            <p:txEl>
                                              <p:pRg st="2" end="2"/>
                                            </p:txEl>
                                          </p:spTgt>
                                        </p:tgtEl>
                                        <p:attrNameLst>
                                          <p:attrName>style.visibility</p:attrName>
                                        </p:attrNameLst>
                                      </p:cBhvr>
                                      <p:to>
                                        <p:strVal val="visible"/>
                                      </p:to>
                                    </p:set>
                                    <p:animEffect transition="in" filter="fade">
                                      <p:cBhvr>
                                        <p:cTn id="20" dur="1000">
                                          <p:stCondLst>
                                            <p:cond delay="0"/>
                                          </p:stCondLst>
                                        </p:cTn>
                                        <p:tgtEl>
                                          <p:spTgt spid="53251">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3251">
                                            <p:txEl>
                                              <p:pRg st="3" end="3"/>
                                            </p:txEl>
                                          </p:spTgt>
                                        </p:tgtEl>
                                        <p:attrNameLst>
                                          <p:attrName>style.visibility</p:attrName>
                                        </p:attrNameLst>
                                      </p:cBhvr>
                                      <p:to>
                                        <p:strVal val="visible"/>
                                      </p:to>
                                    </p:set>
                                    <p:animEffect transition="in" filter="fade">
                                      <p:cBhvr>
                                        <p:cTn id="25" dur="1000">
                                          <p:stCondLst>
                                            <p:cond delay="0"/>
                                          </p:stCondLst>
                                        </p:cTn>
                                        <p:tgtEl>
                                          <p:spTgt spid="53251">
                                            <p:txEl>
                                              <p:pRg st="3" end="3"/>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3251">
                                            <p:txEl>
                                              <p:pRg st="4" end="4"/>
                                            </p:txEl>
                                          </p:spTgt>
                                        </p:tgtEl>
                                        <p:attrNameLst>
                                          <p:attrName>style.visibility</p:attrName>
                                        </p:attrNameLst>
                                      </p:cBhvr>
                                      <p:to>
                                        <p:strVal val="visible"/>
                                      </p:to>
                                    </p:set>
                                    <p:animEffect transition="in" filter="fade">
                                      <p:cBhvr>
                                        <p:cTn id="28" dur="1000">
                                          <p:stCondLst>
                                            <p:cond delay="0"/>
                                          </p:stCondLst>
                                        </p:cTn>
                                        <p:tgtEl>
                                          <p:spTgt spid="53251">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53251">
                                            <p:txEl>
                                              <p:pRg st="5" end="5"/>
                                            </p:txEl>
                                          </p:spTgt>
                                        </p:tgtEl>
                                        <p:attrNameLst>
                                          <p:attrName>style.visibility</p:attrName>
                                        </p:attrNameLst>
                                      </p:cBhvr>
                                      <p:to>
                                        <p:strVal val="visible"/>
                                      </p:to>
                                    </p:set>
                                    <p:animEffect transition="in" filter="fade">
                                      <p:cBhvr>
                                        <p:cTn id="33" dur="1000">
                                          <p:stCondLst>
                                            <p:cond delay="0"/>
                                          </p:stCondLst>
                                        </p:cTn>
                                        <p:tgtEl>
                                          <p:spTgt spid="53251">
                                            <p:txEl>
                                              <p:pRg st="5" end="5"/>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53251">
                                            <p:txEl>
                                              <p:pRg st="6" end="6"/>
                                            </p:txEl>
                                          </p:spTgt>
                                        </p:tgtEl>
                                        <p:attrNameLst>
                                          <p:attrName>style.visibility</p:attrName>
                                        </p:attrNameLst>
                                      </p:cBhvr>
                                      <p:to>
                                        <p:strVal val="visible"/>
                                      </p:to>
                                    </p:set>
                                    <p:animEffect transition="in" filter="fade">
                                      <p:cBhvr>
                                        <p:cTn id="36" dur="1000">
                                          <p:stCondLst>
                                            <p:cond delay="0"/>
                                          </p:stCondLst>
                                        </p:cTn>
                                        <p:tgtEl>
                                          <p:spTgt spid="53251">
                                            <p:txEl>
                                              <p:pRg st="6" end="6"/>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53251">
                                            <p:txEl>
                                              <p:pRg st="7" end="7"/>
                                            </p:txEl>
                                          </p:spTgt>
                                        </p:tgtEl>
                                        <p:attrNameLst>
                                          <p:attrName>style.visibility</p:attrName>
                                        </p:attrNameLst>
                                      </p:cBhvr>
                                      <p:to>
                                        <p:strVal val="visible"/>
                                      </p:to>
                                    </p:set>
                                    <p:animEffect transition="in" filter="fade">
                                      <p:cBhvr>
                                        <p:cTn id="39" dur="1000">
                                          <p:stCondLst>
                                            <p:cond delay="0"/>
                                          </p:stCondLst>
                                        </p:cTn>
                                        <p:tgtEl>
                                          <p:spTgt spid="53251">
                                            <p:txEl>
                                              <p:pRg st="7" end="7"/>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53251">
                                            <p:txEl>
                                              <p:pRg st="8" end="8"/>
                                            </p:txEl>
                                          </p:spTgt>
                                        </p:tgtEl>
                                        <p:attrNameLst>
                                          <p:attrName>style.visibility</p:attrName>
                                        </p:attrNameLst>
                                      </p:cBhvr>
                                      <p:to>
                                        <p:strVal val="visible"/>
                                      </p:to>
                                    </p:set>
                                    <p:animEffect transition="in" filter="fade">
                                      <p:cBhvr>
                                        <p:cTn id="42" dur="1000">
                                          <p:stCondLst>
                                            <p:cond delay="0"/>
                                          </p:stCondLst>
                                        </p:cTn>
                                        <p:tgtEl>
                                          <p:spTgt spid="5325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981200" y="0"/>
            <a:ext cx="7162800" cy="1143000"/>
          </a:xfrm>
        </p:spPr>
        <p:txBody>
          <a:bodyPr/>
          <a:lstStyle/>
          <a:p>
            <a:pPr algn="ctr"/>
            <a:r>
              <a:rPr lang="en-US" sz="4000"/>
              <a:t>PROPER DRUG ADMINISTRATION</a:t>
            </a:r>
          </a:p>
        </p:txBody>
      </p:sp>
      <p:sp>
        <p:nvSpPr>
          <p:cNvPr id="21507" name="Rectangle 3"/>
          <p:cNvSpPr>
            <a:spLocks noGrp="1" noChangeArrowheads="1"/>
          </p:cNvSpPr>
          <p:nvPr>
            <p:ph type="body" idx="1"/>
          </p:nvPr>
        </p:nvSpPr>
        <p:spPr>
          <a:xfrm>
            <a:off x="2057400" y="2514600"/>
            <a:ext cx="6478588" cy="3886200"/>
          </a:xfrm>
        </p:spPr>
        <p:txBody>
          <a:bodyPr/>
          <a:lstStyle/>
          <a:p>
            <a:pPr algn="ctr">
              <a:lnSpc>
                <a:spcPct val="90000"/>
              </a:lnSpc>
              <a:buFont typeface="Wingdings" pitchFamily="2" charset="2"/>
              <a:buNone/>
            </a:pPr>
            <a:r>
              <a:rPr lang="en-US"/>
              <a:t>The </a:t>
            </a:r>
            <a:r>
              <a:rPr lang="en-US" u="sng"/>
              <a:t>CORRECT</a:t>
            </a:r>
            <a:r>
              <a:rPr lang="en-US"/>
              <a:t> drug must be prescribed at the </a:t>
            </a:r>
            <a:r>
              <a:rPr lang="en-US" u="sng"/>
              <a:t>CORRECT</a:t>
            </a:r>
            <a:r>
              <a:rPr lang="en-US"/>
              <a:t> dosage to be given in the </a:t>
            </a:r>
            <a:r>
              <a:rPr lang="en-US" u="sng"/>
              <a:t>CORRECT</a:t>
            </a:r>
            <a:r>
              <a:rPr lang="en-US"/>
              <a:t> route at the </a:t>
            </a:r>
            <a:r>
              <a:rPr lang="en-US" u="sng"/>
              <a:t>CORRECT </a:t>
            </a:r>
            <a:r>
              <a:rPr lang="en-US"/>
              <a:t>time to the </a:t>
            </a:r>
            <a:r>
              <a:rPr lang="en-US" u="sng"/>
              <a:t>CORRECT</a:t>
            </a:r>
            <a:r>
              <a:rPr lang="en-US"/>
              <a:t> patient. It must be labeled </a:t>
            </a:r>
            <a:r>
              <a:rPr lang="en-US" u="sng"/>
              <a:t>CORRECTLY</a:t>
            </a:r>
            <a:r>
              <a:rPr lang="en-US"/>
              <a:t>, explained to the client </a:t>
            </a:r>
            <a:r>
              <a:rPr lang="en-US" u="sng"/>
              <a:t>CORRECTLY</a:t>
            </a:r>
            <a:r>
              <a:rPr lang="en-US"/>
              <a:t> and documented </a:t>
            </a:r>
            <a:r>
              <a:rPr lang="en-US" u="sng"/>
              <a:t>CORRECTLY</a:t>
            </a:r>
            <a:r>
              <a:rPr lang="en-US"/>
              <a:t>. There are many opportunities for error.</a:t>
            </a:r>
          </a:p>
        </p:txBody>
      </p:sp>
      <p:pic>
        <p:nvPicPr>
          <p:cNvPr id="21508" name="Picture 4" descr="MCj04257900000[1]"/>
          <p:cNvPicPr>
            <a:picLocks noChangeAspect="1" noChangeArrowheads="1"/>
          </p:cNvPicPr>
          <p:nvPr/>
        </p:nvPicPr>
        <p:blipFill>
          <a:blip r:embed="rId2" cstate="print"/>
          <a:srcRect/>
          <a:stretch>
            <a:fillRect/>
          </a:stretch>
        </p:blipFill>
        <p:spPr bwMode="auto">
          <a:xfrm>
            <a:off x="1981200" y="5881688"/>
            <a:ext cx="1071563" cy="97631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2208213" y="2057400"/>
            <a:ext cx="6478587" cy="4800600"/>
          </a:xfrm>
        </p:spPr>
        <p:txBody>
          <a:bodyPr/>
          <a:lstStyle/>
          <a:p>
            <a:pPr>
              <a:lnSpc>
                <a:spcPct val="80000"/>
              </a:lnSpc>
            </a:pPr>
            <a:r>
              <a:rPr lang="en-US" sz="2800"/>
              <a:t>The goal of medicating is to deliver the desired drug concentration within the target area of the body to achieve the desired effect. </a:t>
            </a:r>
          </a:p>
          <a:p>
            <a:pPr>
              <a:lnSpc>
                <a:spcPct val="80000"/>
              </a:lnSpc>
            </a:pPr>
            <a:endParaRPr lang="en-US" sz="2800"/>
          </a:p>
          <a:p>
            <a:pPr>
              <a:lnSpc>
                <a:spcPct val="80000"/>
              </a:lnSpc>
            </a:pPr>
            <a:r>
              <a:rPr lang="en-US"/>
              <a:t>MORE drug is not better, LESS drug is not better. The more drug given, the more opportunities for organ damage to occur. The less amount of drug that is given, the less likely that the proper drug levels will be produced and the patient may not benefit from the medication.</a:t>
            </a:r>
          </a:p>
        </p:txBody>
      </p:sp>
      <p:pic>
        <p:nvPicPr>
          <p:cNvPr id="22532" name="Picture 4" descr="MCj04079680000[1]"/>
          <p:cNvPicPr>
            <a:picLocks noChangeAspect="1" noChangeArrowheads="1"/>
          </p:cNvPicPr>
          <p:nvPr/>
        </p:nvPicPr>
        <p:blipFill>
          <a:blip r:embed="rId2" cstate="print"/>
          <a:srcRect/>
          <a:stretch>
            <a:fillRect/>
          </a:stretch>
        </p:blipFill>
        <p:spPr bwMode="auto">
          <a:xfrm>
            <a:off x="3962400" y="152400"/>
            <a:ext cx="1841500" cy="1790700"/>
          </a:xfrm>
          <a:prstGeom prst="rect">
            <a:avLst/>
          </a:prstGeom>
          <a:solidFill>
            <a:schemeClr val="hlink"/>
          </a:solid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fade">
                                      <p:cBhvr>
                                        <p:cTn id="7" dur="1000"/>
                                        <p:tgtEl>
                                          <p:spTgt spid="22531">
                                            <p:txEl>
                                              <p:pRg st="0" end="0"/>
                                            </p:txEl>
                                          </p:spTgt>
                                        </p:tgtEl>
                                      </p:cBhvr>
                                    </p:animEffect>
                                    <p:anim calcmode="lin" valueType="num">
                                      <p:cBhvr>
                                        <p:cTn id="8" dur="10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253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2531">
                                            <p:txEl>
                                              <p:pRg st="2" end="2"/>
                                            </p:txEl>
                                          </p:spTgt>
                                        </p:tgtEl>
                                        <p:attrNameLst>
                                          <p:attrName>style.visibility</p:attrName>
                                        </p:attrNameLst>
                                      </p:cBhvr>
                                      <p:to>
                                        <p:strVal val="visible"/>
                                      </p:to>
                                    </p:set>
                                    <p:animEffect transition="in" filter="fade">
                                      <p:cBhvr>
                                        <p:cTn id="14" dur="1000"/>
                                        <p:tgtEl>
                                          <p:spTgt spid="22531">
                                            <p:txEl>
                                              <p:pRg st="2" end="2"/>
                                            </p:txEl>
                                          </p:spTgt>
                                        </p:tgtEl>
                                      </p:cBhvr>
                                    </p:animEffect>
                                    <p:anim calcmode="lin" valueType="num">
                                      <p:cBhvr>
                                        <p:cTn id="15" dur="10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253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a:r>
              <a:rPr lang="en-US"/>
              <a:t>THERAPEUTIC RANGE</a:t>
            </a:r>
          </a:p>
        </p:txBody>
      </p:sp>
      <p:sp>
        <p:nvSpPr>
          <p:cNvPr id="23558" name="Line 6"/>
          <p:cNvSpPr>
            <a:spLocks noChangeShapeType="1"/>
          </p:cNvSpPr>
          <p:nvPr/>
        </p:nvSpPr>
        <p:spPr bwMode="auto">
          <a:xfrm flipH="1">
            <a:off x="3352800" y="2438400"/>
            <a:ext cx="0" cy="3276600"/>
          </a:xfrm>
          <a:prstGeom prst="line">
            <a:avLst/>
          </a:prstGeom>
          <a:noFill/>
          <a:ln w="12700" cap="sq">
            <a:solidFill>
              <a:schemeClr val="tx1"/>
            </a:solidFill>
            <a:round/>
            <a:headEnd type="none" w="sm" len="sm"/>
            <a:tailEnd type="none" w="sm" len="sm"/>
          </a:ln>
          <a:effectLst/>
        </p:spPr>
        <p:txBody>
          <a:bodyPr/>
          <a:lstStyle/>
          <a:p>
            <a:endParaRPr lang="en-US"/>
          </a:p>
        </p:txBody>
      </p:sp>
      <p:sp>
        <p:nvSpPr>
          <p:cNvPr id="23559" name="Line 7"/>
          <p:cNvSpPr>
            <a:spLocks noChangeShapeType="1"/>
          </p:cNvSpPr>
          <p:nvPr/>
        </p:nvSpPr>
        <p:spPr bwMode="auto">
          <a:xfrm>
            <a:off x="3352800" y="5715000"/>
            <a:ext cx="4419600" cy="0"/>
          </a:xfrm>
          <a:prstGeom prst="line">
            <a:avLst/>
          </a:prstGeom>
          <a:noFill/>
          <a:ln w="12700" cap="sq">
            <a:solidFill>
              <a:schemeClr val="tx1"/>
            </a:solidFill>
            <a:round/>
            <a:headEnd type="none" w="sm" len="sm"/>
            <a:tailEnd type="none" w="sm" len="sm"/>
          </a:ln>
          <a:effectLst/>
        </p:spPr>
        <p:txBody>
          <a:bodyPr/>
          <a:lstStyle/>
          <a:p>
            <a:endParaRPr lang="en-US"/>
          </a:p>
        </p:txBody>
      </p:sp>
      <p:sp>
        <p:nvSpPr>
          <p:cNvPr id="23560" name="Line 8"/>
          <p:cNvSpPr>
            <a:spLocks noChangeShapeType="1"/>
          </p:cNvSpPr>
          <p:nvPr/>
        </p:nvSpPr>
        <p:spPr bwMode="auto">
          <a:xfrm>
            <a:off x="3352800" y="4800600"/>
            <a:ext cx="4419600" cy="0"/>
          </a:xfrm>
          <a:prstGeom prst="line">
            <a:avLst/>
          </a:prstGeom>
          <a:noFill/>
          <a:ln w="12700" cap="sq">
            <a:solidFill>
              <a:schemeClr val="tx1"/>
            </a:solidFill>
            <a:round/>
            <a:headEnd type="none" w="sm" len="sm"/>
            <a:tailEnd type="none" w="sm" len="sm"/>
          </a:ln>
          <a:effectLst/>
        </p:spPr>
        <p:txBody>
          <a:bodyPr/>
          <a:lstStyle/>
          <a:p>
            <a:endParaRPr lang="en-US"/>
          </a:p>
        </p:txBody>
      </p:sp>
      <p:sp>
        <p:nvSpPr>
          <p:cNvPr id="23561" name="Line 9"/>
          <p:cNvSpPr>
            <a:spLocks noChangeShapeType="1"/>
          </p:cNvSpPr>
          <p:nvPr/>
        </p:nvSpPr>
        <p:spPr bwMode="auto">
          <a:xfrm>
            <a:off x="3352800" y="3124200"/>
            <a:ext cx="4419600" cy="0"/>
          </a:xfrm>
          <a:prstGeom prst="line">
            <a:avLst/>
          </a:prstGeom>
          <a:noFill/>
          <a:ln w="12700" cap="sq">
            <a:solidFill>
              <a:schemeClr val="tx1"/>
            </a:solidFill>
            <a:round/>
            <a:headEnd type="none" w="sm" len="sm"/>
            <a:tailEnd type="none" w="sm" len="sm"/>
          </a:ln>
          <a:effectLst/>
        </p:spPr>
        <p:txBody>
          <a:bodyPr/>
          <a:lstStyle/>
          <a:p>
            <a:endParaRPr lang="en-US"/>
          </a:p>
        </p:txBody>
      </p:sp>
      <p:sp>
        <p:nvSpPr>
          <p:cNvPr id="23574" name="AutoShape 22"/>
          <p:cNvSpPr>
            <a:spLocks noChangeArrowheads="1"/>
          </p:cNvSpPr>
          <p:nvPr/>
        </p:nvSpPr>
        <p:spPr bwMode="auto">
          <a:xfrm>
            <a:off x="5410200" y="2438400"/>
            <a:ext cx="76200" cy="685800"/>
          </a:xfrm>
          <a:prstGeom prst="upArrow">
            <a:avLst>
              <a:gd name="adj1" fmla="val 50000"/>
              <a:gd name="adj2" fmla="val 225000"/>
            </a:avLst>
          </a:pr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23575" name="AutoShape 23"/>
          <p:cNvSpPr>
            <a:spLocks noChangeArrowheads="1"/>
          </p:cNvSpPr>
          <p:nvPr/>
        </p:nvSpPr>
        <p:spPr bwMode="auto">
          <a:xfrm>
            <a:off x="5410200" y="4876800"/>
            <a:ext cx="76200" cy="762000"/>
          </a:xfrm>
          <a:prstGeom prst="upDownArrow">
            <a:avLst>
              <a:gd name="adj1" fmla="val 50000"/>
              <a:gd name="adj2" fmla="val 200000"/>
            </a:avLst>
          </a:pr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23576" name="AutoShape 24"/>
          <p:cNvSpPr>
            <a:spLocks noChangeArrowheads="1"/>
          </p:cNvSpPr>
          <p:nvPr/>
        </p:nvSpPr>
        <p:spPr bwMode="auto">
          <a:xfrm flipH="1">
            <a:off x="5410200" y="3200400"/>
            <a:ext cx="76200" cy="1524000"/>
          </a:xfrm>
          <a:prstGeom prst="upDownArrow">
            <a:avLst>
              <a:gd name="adj1" fmla="val 50000"/>
              <a:gd name="adj2" fmla="val 400000"/>
            </a:avLst>
          </a:prstGeom>
          <a:solidFill>
            <a:schemeClr val="accent1"/>
          </a:solidFill>
          <a:ln w="12700" cap="sq">
            <a:solidFill>
              <a:schemeClr val="tx1"/>
            </a:solidFill>
            <a:miter lim="800000"/>
            <a:headEnd type="none" w="sm" len="sm"/>
            <a:tailEnd type="none" w="sm" len="sm"/>
          </a:ln>
          <a:effectLst/>
        </p:spPr>
        <p:txBody>
          <a:bodyPr wrap="none" anchor="ctr"/>
          <a:lstStyle/>
          <a:p>
            <a:endParaRPr lang="en-US"/>
          </a:p>
        </p:txBody>
      </p:sp>
      <p:sp>
        <p:nvSpPr>
          <p:cNvPr id="23577" name="Text Box 25"/>
          <p:cNvSpPr txBox="1">
            <a:spLocks noChangeArrowheads="1"/>
          </p:cNvSpPr>
          <p:nvPr/>
        </p:nvSpPr>
        <p:spPr bwMode="auto">
          <a:xfrm>
            <a:off x="4037013" y="5080000"/>
            <a:ext cx="1406525" cy="581025"/>
          </a:xfrm>
          <a:prstGeom prst="rect">
            <a:avLst/>
          </a:prstGeom>
          <a:noFill/>
          <a:ln w="12700" cap="sq">
            <a:noFill/>
            <a:miter lim="800000"/>
            <a:headEnd type="none" w="sm" len="sm"/>
            <a:tailEnd type="none" w="sm" len="sm"/>
          </a:ln>
          <a:effectLst/>
        </p:spPr>
        <p:txBody>
          <a:bodyPr wrap="none">
            <a:spAutoFit/>
          </a:bodyPr>
          <a:lstStyle/>
          <a:p>
            <a:pPr algn="ctr"/>
            <a:r>
              <a:rPr lang="en-US" sz="1600">
                <a:solidFill>
                  <a:schemeClr val="bg1"/>
                </a:solidFill>
              </a:rPr>
              <a:t>Subtherapeutic</a:t>
            </a:r>
          </a:p>
          <a:p>
            <a:pPr algn="ctr"/>
            <a:r>
              <a:rPr lang="en-US" sz="1600">
                <a:solidFill>
                  <a:schemeClr val="bg1"/>
                </a:solidFill>
              </a:rPr>
              <a:t>range</a:t>
            </a:r>
          </a:p>
        </p:txBody>
      </p:sp>
      <p:sp>
        <p:nvSpPr>
          <p:cNvPr id="23578" name="Text Box 26"/>
          <p:cNvSpPr txBox="1">
            <a:spLocks noChangeArrowheads="1"/>
          </p:cNvSpPr>
          <p:nvPr/>
        </p:nvSpPr>
        <p:spPr bwMode="auto">
          <a:xfrm>
            <a:off x="4281488" y="3860800"/>
            <a:ext cx="1157287" cy="581025"/>
          </a:xfrm>
          <a:prstGeom prst="rect">
            <a:avLst/>
          </a:prstGeom>
          <a:noFill/>
          <a:ln w="12700" cap="sq">
            <a:noFill/>
            <a:miter lim="800000"/>
            <a:headEnd type="none" w="sm" len="sm"/>
            <a:tailEnd type="none" w="sm" len="sm"/>
          </a:ln>
          <a:effectLst/>
        </p:spPr>
        <p:txBody>
          <a:bodyPr wrap="none">
            <a:spAutoFit/>
          </a:bodyPr>
          <a:lstStyle/>
          <a:p>
            <a:pPr algn="ctr"/>
            <a:r>
              <a:rPr lang="en-US" sz="1600">
                <a:solidFill>
                  <a:schemeClr val="bg1"/>
                </a:solidFill>
              </a:rPr>
              <a:t>Therapeutic</a:t>
            </a:r>
          </a:p>
          <a:p>
            <a:pPr algn="ctr"/>
            <a:r>
              <a:rPr lang="en-US" sz="1600">
                <a:solidFill>
                  <a:schemeClr val="bg1"/>
                </a:solidFill>
              </a:rPr>
              <a:t>range</a:t>
            </a:r>
          </a:p>
        </p:txBody>
      </p:sp>
      <p:sp>
        <p:nvSpPr>
          <p:cNvPr id="23579" name="Text Box 27"/>
          <p:cNvSpPr txBox="1">
            <a:spLocks noChangeArrowheads="1"/>
          </p:cNvSpPr>
          <p:nvPr/>
        </p:nvSpPr>
        <p:spPr bwMode="auto">
          <a:xfrm>
            <a:off x="4371975" y="2565400"/>
            <a:ext cx="925513" cy="581025"/>
          </a:xfrm>
          <a:prstGeom prst="rect">
            <a:avLst/>
          </a:prstGeom>
          <a:noFill/>
          <a:ln w="12700" cap="sq">
            <a:noFill/>
            <a:miter lim="800000"/>
            <a:headEnd type="none" w="sm" len="sm"/>
            <a:tailEnd type="none" w="sm" len="sm"/>
          </a:ln>
          <a:effectLst/>
        </p:spPr>
        <p:txBody>
          <a:bodyPr wrap="none">
            <a:spAutoFit/>
          </a:bodyPr>
          <a:lstStyle/>
          <a:p>
            <a:pPr algn="ctr"/>
            <a:r>
              <a:rPr lang="en-US" sz="1600">
                <a:solidFill>
                  <a:schemeClr val="bg1"/>
                </a:solidFill>
              </a:rPr>
              <a:t>Toxicity </a:t>
            </a:r>
          </a:p>
          <a:p>
            <a:pPr algn="ctr"/>
            <a:r>
              <a:rPr lang="en-US" sz="1600">
                <a:solidFill>
                  <a:schemeClr val="bg1"/>
                </a:solidFill>
              </a:rPr>
              <a:t>range</a:t>
            </a:r>
          </a:p>
        </p:txBody>
      </p:sp>
      <p:sp>
        <p:nvSpPr>
          <p:cNvPr id="23586" name="Freeform 34"/>
          <p:cNvSpPr>
            <a:spLocks/>
          </p:cNvSpPr>
          <p:nvPr/>
        </p:nvSpPr>
        <p:spPr bwMode="auto">
          <a:xfrm>
            <a:off x="3505200" y="2743200"/>
            <a:ext cx="3733800" cy="2832100"/>
          </a:xfrm>
          <a:custGeom>
            <a:avLst/>
            <a:gdLst/>
            <a:ahLst/>
            <a:cxnLst>
              <a:cxn ang="0">
                <a:pos x="0" y="1784"/>
              </a:cxn>
              <a:cxn ang="0">
                <a:pos x="1248" y="8"/>
              </a:cxn>
              <a:cxn ang="0">
                <a:pos x="2352" y="1736"/>
              </a:cxn>
            </a:cxnLst>
            <a:rect l="0" t="0" r="r" b="b"/>
            <a:pathLst>
              <a:path w="2352" h="1784">
                <a:moveTo>
                  <a:pt x="0" y="1784"/>
                </a:moveTo>
                <a:cubicBezTo>
                  <a:pt x="428" y="900"/>
                  <a:pt x="856" y="16"/>
                  <a:pt x="1248" y="8"/>
                </a:cubicBezTo>
                <a:cubicBezTo>
                  <a:pt x="1640" y="0"/>
                  <a:pt x="2168" y="1448"/>
                  <a:pt x="2352" y="1736"/>
                </a:cubicBezTo>
              </a:path>
            </a:pathLst>
          </a:custGeom>
          <a:noFill/>
          <a:ln w="12700" cap="sq" cmpd="sng">
            <a:solidFill>
              <a:schemeClr val="tx1"/>
            </a:solidFill>
            <a:prstDash val="solid"/>
            <a:round/>
            <a:headEnd type="none" w="sm" len="sm"/>
            <a:tailEnd type="none" w="sm" len="sm"/>
          </a:ln>
          <a:effectLst/>
        </p:spPr>
        <p:txBody>
          <a:bodyPr/>
          <a:lstStyle/>
          <a:p>
            <a:endParaRPr lang="en-US"/>
          </a:p>
        </p:txBody>
      </p:sp>
      <p:sp>
        <p:nvSpPr>
          <p:cNvPr id="23587" name="Text Box 35"/>
          <p:cNvSpPr txBox="1">
            <a:spLocks noChangeArrowheads="1"/>
          </p:cNvSpPr>
          <p:nvPr/>
        </p:nvSpPr>
        <p:spPr bwMode="auto">
          <a:xfrm>
            <a:off x="5105400" y="5943600"/>
            <a:ext cx="825500" cy="457200"/>
          </a:xfrm>
          <a:prstGeom prst="rect">
            <a:avLst/>
          </a:prstGeom>
          <a:noFill/>
          <a:ln w="12700" cap="sq">
            <a:noFill/>
            <a:miter lim="800000"/>
            <a:headEnd type="none" w="sm" len="sm"/>
            <a:tailEnd type="none" w="sm" len="sm"/>
          </a:ln>
          <a:effectLst/>
        </p:spPr>
        <p:txBody>
          <a:bodyPr wrap="none">
            <a:spAutoFit/>
          </a:bodyPr>
          <a:lstStyle/>
          <a:p>
            <a:r>
              <a:rPr lang="en-US"/>
              <a:t>Time</a:t>
            </a:r>
          </a:p>
        </p:txBody>
      </p:sp>
      <p:sp>
        <p:nvSpPr>
          <p:cNvPr id="23588" name="Text Box 36"/>
          <p:cNvSpPr txBox="1">
            <a:spLocks noChangeArrowheads="1"/>
          </p:cNvSpPr>
          <p:nvPr/>
        </p:nvSpPr>
        <p:spPr bwMode="auto">
          <a:xfrm>
            <a:off x="2057400" y="3657600"/>
            <a:ext cx="903288" cy="822325"/>
          </a:xfrm>
          <a:prstGeom prst="rect">
            <a:avLst/>
          </a:prstGeom>
          <a:noFill/>
          <a:ln w="12700" cap="sq">
            <a:noFill/>
            <a:miter lim="800000"/>
            <a:headEnd type="none" w="sm" len="sm"/>
            <a:tailEnd type="none" w="sm" len="sm"/>
          </a:ln>
          <a:effectLst/>
        </p:spPr>
        <p:txBody>
          <a:bodyPr wrap="none">
            <a:spAutoFit/>
          </a:bodyPr>
          <a:lstStyle/>
          <a:p>
            <a:r>
              <a:rPr lang="en-US"/>
              <a:t>Drug</a:t>
            </a:r>
          </a:p>
          <a:p>
            <a:r>
              <a:rPr lang="en-US"/>
              <a:t>Conc.</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a:r>
              <a:rPr lang="en-US"/>
              <a:t>THERAPEUTIC RANGE</a:t>
            </a:r>
          </a:p>
        </p:txBody>
      </p:sp>
      <p:sp>
        <p:nvSpPr>
          <p:cNvPr id="25603" name="Rectangle 3"/>
          <p:cNvSpPr>
            <a:spLocks noGrp="1" noChangeArrowheads="1"/>
          </p:cNvSpPr>
          <p:nvPr>
            <p:ph type="body" idx="1"/>
          </p:nvPr>
        </p:nvSpPr>
        <p:spPr>
          <a:xfrm>
            <a:off x="1981200" y="2057400"/>
            <a:ext cx="6478588" cy="3886200"/>
          </a:xfrm>
        </p:spPr>
        <p:txBody>
          <a:bodyPr/>
          <a:lstStyle/>
          <a:p>
            <a:r>
              <a:rPr lang="en-US" sz="2800"/>
              <a:t>THE THERAPEUTIC RANGE is the drug concentration in the body that produces the desired effect in the animal with minimal or no signs of toxicity. </a:t>
            </a:r>
          </a:p>
          <a:p>
            <a:endParaRPr lang="en-US" sz="2800"/>
          </a:p>
          <a:p>
            <a:r>
              <a:rPr lang="en-US" sz="2800"/>
              <a:t>The drug dosage is determined by laboratory and clinical testing to keep the drug levels in the therapeutic range in the body.</a:t>
            </a:r>
          </a:p>
        </p:txBody>
      </p:sp>
      <p:pic>
        <p:nvPicPr>
          <p:cNvPr id="25604" name="Picture 4" descr="MCj03340700000[1]"/>
          <p:cNvPicPr>
            <a:picLocks noChangeAspect="1" noChangeArrowheads="1"/>
          </p:cNvPicPr>
          <p:nvPr/>
        </p:nvPicPr>
        <p:blipFill>
          <a:blip r:embed="rId2" cstate="print"/>
          <a:srcRect/>
          <a:stretch>
            <a:fillRect/>
          </a:stretch>
        </p:blipFill>
        <p:spPr bwMode="auto">
          <a:xfrm>
            <a:off x="7543800" y="5181600"/>
            <a:ext cx="1257300" cy="15906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2000"/>
                                        <p:tgtEl>
                                          <p:spTgt spid="2560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0" end="0"/>
                                            </p:txEl>
                                          </p:spTgt>
                                        </p:tgtEl>
                                        <p:attrNameLst>
                                          <p:attrName>style.visibility</p:attrName>
                                        </p:attrNameLst>
                                      </p:cBhvr>
                                      <p:to>
                                        <p:strVal val="visible"/>
                                      </p:to>
                                    </p:set>
                                    <p:animEffect transition="in" filter="fade">
                                      <p:cBhvr>
                                        <p:cTn id="12" dur="2000"/>
                                        <p:tgtEl>
                                          <p:spTgt spid="2560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fade">
                                      <p:cBhvr>
                                        <p:cTn id="17" dur="2000"/>
                                        <p:tgtEl>
                                          <p:spTgt spid="256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905000" y="533400"/>
            <a:ext cx="7162800" cy="1143000"/>
          </a:xfrm>
        </p:spPr>
        <p:txBody>
          <a:bodyPr/>
          <a:lstStyle/>
          <a:p>
            <a:pPr algn="ctr"/>
            <a:r>
              <a:rPr lang="en-US" sz="4000"/>
              <a:t>What makes a drug get in and stay in the THERAPEUTIC RANGE?</a:t>
            </a:r>
          </a:p>
        </p:txBody>
      </p:sp>
      <p:sp>
        <p:nvSpPr>
          <p:cNvPr id="26627" name="Rectangle 3"/>
          <p:cNvSpPr>
            <a:spLocks noGrp="1" noChangeArrowheads="1"/>
          </p:cNvSpPr>
          <p:nvPr>
            <p:ph type="body" idx="1"/>
          </p:nvPr>
        </p:nvSpPr>
        <p:spPr>
          <a:xfrm>
            <a:off x="2208213" y="2133600"/>
            <a:ext cx="6478587" cy="4648200"/>
          </a:xfrm>
        </p:spPr>
        <p:txBody>
          <a:bodyPr/>
          <a:lstStyle/>
          <a:p>
            <a:pPr>
              <a:lnSpc>
                <a:spcPct val="90000"/>
              </a:lnSpc>
            </a:pPr>
            <a:r>
              <a:rPr lang="en-US">
                <a:solidFill>
                  <a:schemeClr val="bg1"/>
                </a:solidFill>
              </a:rPr>
              <a:t>Maintaining a balance between the rate of drug entry into the body, absorption, distribution, metabolism, and excretion of the drug.</a:t>
            </a:r>
          </a:p>
          <a:p>
            <a:pPr>
              <a:lnSpc>
                <a:spcPct val="90000"/>
              </a:lnSpc>
            </a:pPr>
            <a:r>
              <a:rPr lang="en-US">
                <a:solidFill>
                  <a:schemeClr val="accent2"/>
                </a:solidFill>
              </a:rPr>
              <a:t>Health of the animal</a:t>
            </a:r>
          </a:p>
          <a:p>
            <a:pPr>
              <a:lnSpc>
                <a:spcPct val="90000"/>
              </a:lnSpc>
            </a:pPr>
            <a:r>
              <a:rPr lang="en-US"/>
              <a:t>MAJOR FACTORS: </a:t>
            </a:r>
          </a:p>
          <a:p>
            <a:pPr lvl="1">
              <a:lnSpc>
                <a:spcPct val="90000"/>
              </a:lnSpc>
            </a:pPr>
            <a:r>
              <a:rPr lang="en-US"/>
              <a:t>ROUTE OF ADMINISTRATION</a:t>
            </a:r>
          </a:p>
          <a:p>
            <a:pPr lvl="1">
              <a:lnSpc>
                <a:spcPct val="90000"/>
              </a:lnSpc>
            </a:pPr>
            <a:r>
              <a:rPr lang="en-US"/>
              <a:t> DOSE</a:t>
            </a:r>
          </a:p>
          <a:p>
            <a:pPr lvl="1">
              <a:lnSpc>
                <a:spcPct val="90000"/>
              </a:lnSpc>
            </a:pPr>
            <a:r>
              <a:rPr lang="en-US"/>
              <a:t> DOSAGE INTERVAL</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fade">
                                      <p:cBhvr>
                                        <p:cTn id="7" dur="1000"/>
                                        <p:tgtEl>
                                          <p:spTgt spid="26626"/>
                                        </p:tgtEl>
                                      </p:cBhvr>
                                    </p:animEffect>
                                    <p:anim calcmode="lin" valueType="num">
                                      <p:cBhvr>
                                        <p:cTn id="8" dur="1000" fill="hold"/>
                                        <p:tgtEl>
                                          <p:spTgt spid="26626"/>
                                        </p:tgtEl>
                                        <p:attrNameLst>
                                          <p:attrName>ppt_x</p:attrName>
                                        </p:attrNameLst>
                                      </p:cBhvr>
                                      <p:tavLst>
                                        <p:tav tm="0">
                                          <p:val>
                                            <p:strVal val="#ppt_x"/>
                                          </p:val>
                                        </p:tav>
                                        <p:tav tm="100000">
                                          <p:val>
                                            <p:strVal val="#ppt_x"/>
                                          </p:val>
                                        </p:tav>
                                      </p:tavLst>
                                    </p:anim>
                                    <p:anim calcmode="lin" valueType="num">
                                      <p:cBhvr>
                                        <p:cTn id="9" dur="898" decel="100000" fill="hold"/>
                                        <p:tgtEl>
                                          <p:spTgt spid="2662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6626"/>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6627">
                                            <p:txEl>
                                              <p:pRg st="0" end="0"/>
                                            </p:txEl>
                                          </p:spTgt>
                                        </p:tgtEl>
                                        <p:attrNameLst>
                                          <p:attrName>style.visibility</p:attrName>
                                        </p:attrNameLst>
                                      </p:cBhvr>
                                      <p:to>
                                        <p:strVal val="visible"/>
                                      </p:to>
                                    </p:set>
                                    <p:animEffect transition="in" filter="fade">
                                      <p:cBhvr>
                                        <p:cTn id="15" dur="1000"/>
                                        <p:tgtEl>
                                          <p:spTgt spid="26627">
                                            <p:txEl>
                                              <p:pRg st="0" end="0"/>
                                            </p:txEl>
                                          </p:spTgt>
                                        </p:tgtEl>
                                      </p:cBhvr>
                                    </p:animEffect>
                                    <p:anim calcmode="lin" valueType="num">
                                      <p:cBhvr>
                                        <p:cTn id="16" dur="10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26627">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26627">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26627">
                                            <p:txEl>
                                              <p:pRg st="1" end="1"/>
                                            </p:txEl>
                                          </p:spTgt>
                                        </p:tgtEl>
                                        <p:attrNameLst>
                                          <p:attrName>style.visibility</p:attrName>
                                        </p:attrNameLst>
                                      </p:cBhvr>
                                      <p:to>
                                        <p:strVal val="visible"/>
                                      </p:to>
                                    </p:set>
                                    <p:animEffect transition="in" filter="fade">
                                      <p:cBhvr>
                                        <p:cTn id="23" dur="1000"/>
                                        <p:tgtEl>
                                          <p:spTgt spid="26627">
                                            <p:txEl>
                                              <p:pRg st="1" end="1"/>
                                            </p:txEl>
                                          </p:spTgt>
                                        </p:tgtEl>
                                      </p:cBhvr>
                                    </p:animEffect>
                                    <p:anim calcmode="lin" valueType="num">
                                      <p:cBhvr>
                                        <p:cTn id="24" dur="10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26627">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2662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26627">
                                            <p:txEl>
                                              <p:pRg st="2" end="2"/>
                                            </p:txEl>
                                          </p:spTgt>
                                        </p:tgtEl>
                                        <p:attrNameLst>
                                          <p:attrName>style.visibility</p:attrName>
                                        </p:attrNameLst>
                                      </p:cBhvr>
                                      <p:to>
                                        <p:strVal val="visible"/>
                                      </p:to>
                                    </p:set>
                                    <p:animEffect transition="in" filter="fade">
                                      <p:cBhvr>
                                        <p:cTn id="31" dur="1000"/>
                                        <p:tgtEl>
                                          <p:spTgt spid="26627">
                                            <p:txEl>
                                              <p:pRg st="2" end="2"/>
                                            </p:txEl>
                                          </p:spTgt>
                                        </p:tgtEl>
                                      </p:cBhvr>
                                    </p:animEffect>
                                    <p:anim calcmode="lin" valueType="num">
                                      <p:cBhvr>
                                        <p:cTn id="32" dur="10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26627">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26627">
                                            <p:txEl>
                                              <p:pRg st="2" end="2"/>
                                            </p:txEl>
                                          </p:spTgt>
                                        </p:tgtEl>
                                        <p:attrNameLst>
                                          <p:attrName>ppt_y</p:attrName>
                                        </p:attrNameLst>
                                      </p:cBhvr>
                                      <p:tavLst>
                                        <p:tav tm="0">
                                          <p:val>
                                            <p:strVal val="#ppt_y-.03"/>
                                          </p:val>
                                        </p:tav>
                                        <p:tav tm="100000">
                                          <p:val>
                                            <p:strVal val="#ppt_y"/>
                                          </p:val>
                                        </p:tav>
                                      </p:tavLst>
                                    </p:anim>
                                  </p:childTnLst>
                                </p:cTn>
                              </p:par>
                              <p:par>
                                <p:cTn id="35" presetID="37" presetClass="entr" presetSubtype="0" fill="hold" grpId="0" nodeType="withEffect">
                                  <p:stCondLst>
                                    <p:cond delay="0"/>
                                  </p:stCondLst>
                                  <p:childTnLst>
                                    <p:set>
                                      <p:cBhvr>
                                        <p:cTn id="36" dur="1" fill="hold">
                                          <p:stCondLst>
                                            <p:cond delay="0"/>
                                          </p:stCondLst>
                                        </p:cTn>
                                        <p:tgtEl>
                                          <p:spTgt spid="26627">
                                            <p:txEl>
                                              <p:pRg st="3" end="3"/>
                                            </p:txEl>
                                          </p:spTgt>
                                        </p:tgtEl>
                                        <p:attrNameLst>
                                          <p:attrName>style.visibility</p:attrName>
                                        </p:attrNameLst>
                                      </p:cBhvr>
                                      <p:to>
                                        <p:strVal val="visible"/>
                                      </p:to>
                                    </p:set>
                                    <p:animEffect transition="in" filter="fade">
                                      <p:cBhvr>
                                        <p:cTn id="37" dur="1000"/>
                                        <p:tgtEl>
                                          <p:spTgt spid="26627">
                                            <p:txEl>
                                              <p:pRg st="3" end="3"/>
                                            </p:txEl>
                                          </p:spTgt>
                                        </p:tgtEl>
                                      </p:cBhvr>
                                    </p:animEffect>
                                    <p:anim calcmode="lin" valueType="num">
                                      <p:cBhvr>
                                        <p:cTn id="38" dur="10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p:cTn id="39" dur="898" decel="100000" fill="hold"/>
                                        <p:tgtEl>
                                          <p:spTgt spid="26627">
                                            <p:txEl>
                                              <p:pRg st="3" end="3"/>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898"/>
                                          </p:stCondLst>
                                        </p:cTn>
                                        <p:tgtEl>
                                          <p:spTgt spid="26627">
                                            <p:txEl>
                                              <p:pRg st="3" end="3"/>
                                            </p:txEl>
                                          </p:spTgt>
                                        </p:tgtEl>
                                        <p:attrNameLst>
                                          <p:attrName>ppt_y</p:attrName>
                                        </p:attrNameLst>
                                      </p:cBhvr>
                                      <p:tavLst>
                                        <p:tav tm="0">
                                          <p:val>
                                            <p:strVal val="#ppt_y-.03"/>
                                          </p:val>
                                        </p:tav>
                                        <p:tav tm="100000">
                                          <p:val>
                                            <p:strVal val="#ppt_y"/>
                                          </p:val>
                                        </p:tav>
                                      </p:tavLst>
                                    </p:anim>
                                  </p:childTnLst>
                                </p:cTn>
                              </p:par>
                              <p:par>
                                <p:cTn id="41" presetID="37" presetClass="entr" presetSubtype="0" fill="hold" grpId="0" nodeType="withEffect">
                                  <p:stCondLst>
                                    <p:cond delay="0"/>
                                  </p:stCondLst>
                                  <p:childTnLst>
                                    <p:set>
                                      <p:cBhvr>
                                        <p:cTn id="42" dur="1" fill="hold">
                                          <p:stCondLst>
                                            <p:cond delay="0"/>
                                          </p:stCondLst>
                                        </p:cTn>
                                        <p:tgtEl>
                                          <p:spTgt spid="26627">
                                            <p:txEl>
                                              <p:pRg st="4" end="4"/>
                                            </p:txEl>
                                          </p:spTgt>
                                        </p:tgtEl>
                                        <p:attrNameLst>
                                          <p:attrName>style.visibility</p:attrName>
                                        </p:attrNameLst>
                                      </p:cBhvr>
                                      <p:to>
                                        <p:strVal val="visible"/>
                                      </p:to>
                                    </p:set>
                                    <p:animEffect transition="in" filter="fade">
                                      <p:cBhvr>
                                        <p:cTn id="43" dur="1000"/>
                                        <p:tgtEl>
                                          <p:spTgt spid="26627">
                                            <p:txEl>
                                              <p:pRg st="4" end="4"/>
                                            </p:txEl>
                                          </p:spTgt>
                                        </p:tgtEl>
                                      </p:cBhvr>
                                    </p:animEffect>
                                    <p:anim calcmode="lin" valueType="num">
                                      <p:cBhvr>
                                        <p:cTn id="44" dur="10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p:cTn id="45" dur="898" decel="100000" fill="hold"/>
                                        <p:tgtEl>
                                          <p:spTgt spid="26627">
                                            <p:txEl>
                                              <p:pRg st="4" end="4"/>
                                            </p:txEl>
                                          </p:spTgt>
                                        </p:tgtEl>
                                        <p:attrNameLst>
                                          <p:attrName>ppt_y</p:attrName>
                                        </p:attrNameLst>
                                      </p:cBhvr>
                                      <p:tavLst>
                                        <p:tav tm="0">
                                          <p:val>
                                            <p:strVal val="#ppt_y+1"/>
                                          </p:val>
                                        </p:tav>
                                        <p:tav tm="100000">
                                          <p:val>
                                            <p:strVal val="#ppt_y-.03"/>
                                          </p:val>
                                        </p:tav>
                                      </p:tavLst>
                                    </p:anim>
                                    <p:anim calcmode="lin" valueType="num">
                                      <p:cBhvr>
                                        <p:cTn id="46" dur="100" accel="100000" fill="hold">
                                          <p:stCondLst>
                                            <p:cond delay="898"/>
                                          </p:stCondLst>
                                        </p:cTn>
                                        <p:tgtEl>
                                          <p:spTgt spid="26627">
                                            <p:txEl>
                                              <p:pRg st="4" end="4"/>
                                            </p:txEl>
                                          </p:spTgt>
                                        </p:tgtEl>
                                        <p:attrNameLst>
                                          <p:attrName>ppt_y</p:attrName>
                                        </p:attrNameLst>
                                      </p:cBhvr>
                                      <p:tavLst>
                                        <p:tav tm="0">
                                          <p:val>
                                            <p:strVal val="#ppt_y-.03"/>
                                          </p:val>
                                        </p:tav>
                                        <p:tav tm="100000">
                                          <p:val>
                                            <p:strVal val="#ppt_y"/>
                                          </p:val>
                                        </p:tav>
                                      </p:tavLst>
                                    </p:anim>
                                  </p:childTnLst>
                                </p:cTn>
                              </p:par>
                              <p:par>
                                <p:cTn id="47" presetID="37" presetClass="entr" presetSubtype="0" fill="hold" grpId="0" nodeType="withEffect">
                                  <p:stCondLst>
                                    <p:cond delay="0"/>
                                  </p:stCondLst>
                                  <p:childTnLst>
                                    <p:set>
                                      <p:cBhvr>
                                        <p:cTn id="48" dur="1" fill="hold">
                                          <p:stCondLst>
                                            <p:cond delay="0"/>
                                          </p:stCondLst>
                                        </p:cTn>
                                        <p:tgtEl>
                                          <p:spTgt spid="26627">
                                            <p:txEl>
                                              <p:pRg st="5" end="5"/>
                                            </p:txEl>
                                          </p:spTgt>
                                        </p:tgtEl>
                                        <p:attrNameLst>
                                          <p:attrName>style.visibility</p:attrName>
                                        </p:attrNameLst>
                                      </p:cBhvr>
                                      <p:to>
                                        <p:strVal val="visible"/>
                                      </p:to>
                                    </p:set>
                                    <p:animEffect transition="in" filter="fade">
                                      <p:cBhvr>
                                        <p:cTn id="49" dur="1000"/>
                                        <p:tgtEl>
                                          <p:spTgt spid="26627">
                                            <p:txEl>
                                              <p:pRg st="5" end="5"/>
                                            </p:txEl>
                                          </p:spTgt>
                                        </p:tgtEl>
                                      </p:cBhvr>
                                    </p:animEffect>
                                    <p:anim calcmode="lin" valueType="num">
                                      <p:cBhvr>
                                        <p:cTn id="50" dur="1000" fill="hold"/>
                                        <p:tgtEl>
                                          <p:spTgt spid="26627">
                                            <p:txEl>
                                              <p:pRg st="5" end="5"/>
                                            </p:txEl>
                                          </p:spTgt>
                                        </p:tgtEl>
                                        <p:attrNameLst>
                                          <p:attrName>ppt_x</p:attrName>
                                        </p:attrNameLst>
                                      </p:cBhvr>
                                      <p:tavLst>
                                        <p:tav tm="0">
                                          <p:val>
                                            <p:strVal val="#ppt_x"/>
                                          </p:val>
                                        </p:tav>
                                        <p:tav tm="100000">
                                          <p:val>
                                            <p:strVal val="#ppt_x"/>
                                          </p:val>
                                        </p:tav>
                                      </p:tavLst>
                                    </p:anim>
                                    <p:anim calcmode="lin" valueType="num">
                                      <p:cBhvr>
                                        <p:cTn id="51" dur="898" decel="100000" fill="hold"/>
                                        <p:tgtEl>
                                          <p:spTgt spid="26627">
                                            <p:txEl>
                                              <p:pRg st="5" end="5"/>
                                            </p:txEl>
                                          </p:spTgt>
                                        </p:tgtEl>
                                        <p:attrNameLst>
                                          <p:attrName>ppt_y</p:attrName>
                                        </p:attrNameLst>
                                      </p:cBhvr>
                                      <p:tavLst>
                                        <p:tav tm="0">
                                          <p:val>
                                            <p:strVal val="#ppt_y+1"/>
                                          </p:val>
                                        </p:tav>
                                        <p:tav tm="100000">
                                          <p:val>
                                            <p:strVal val="#ppt_y-.03"/>
                                          </p:val>
                                        </p:tav>
                                      </p:tavLst>
                                    </p:anim>
                                    <p:anim calcmode="lin" valueType="num">
                                      <p:cBhvr>
                                        <p:cTn id="52" dur="100" accel="100000" fill="hold">
                                          <p:stCondLst>
                                            <p:cond delay="898"/>
                                          </p:stCondLst>
                                        </p:cTn>
                                        <p:tgtEl>
                                          <p:spTgt spid="26627">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905000" y="152400"/>
            <a:ext cx="7162800" cy="1143000"/>
          </a:xfrm>
        </p:spPr>
        <p:txBody>
          <a:bodyPr/>
          <a:lstStyle/>
          <a:p>
            <a:pPr algn="ctr"/>
            <a:r>
              <a:rPr lang="en-US" sz="4000"/>
              <a:t>ROUTE OF ADMINISTRATION</a:t>
            </a:r>
          </a:p>
        </p:txBody>
      </p:sp>
      <p:sp>
        <p:nvSpPr>
          <p:cNvPr id="27651" name="Rectangle 3"/>
          <p:cNvSpPr>
            <a:spLocks noGrp="1" noChangeArrowheads="1"/>
          </p:cNvSpPr>
          <p:nvPr>
            <p:ph type="body" idx="1"/>
          </p:nvPr>
        </p:nvSpPr>
        <p:spPr>
          <a:xfrm>
            <a:off x="2209800" y="1981200"/>
            <a:ext cx="6478588" cy="4876800"/>
          </a:xfrm>
        </p:spPr>
        <p:txBody>
          <a:bodyPr/>
          <a:lstStyle/>
          <a:p>
            <a:pPr algn="ctr">
              <a:buFont typeface="Wingdings" pitchFamily="2" charset="2"/>
              <a:buNone/>
            </a:pPr>
            <a:r>
              <a:rPr lang="en-US" b="1"/>
              <a:t>How a drug is administered and how it enters into the body</a:t>
            </a:r>
          </a:p>
          <a:p>
            <a:pPr algn="ctr">
              <a:buFont typeface="Wingdings" pitchFamily="2" charset="2"/>
              <a:buNone/>
            </a:pPr>
            <a:r>
              <a:rPr lang="en-US" u="sng"/>
              <a:t>2 MAJOR CATEGORIES</a:t>
            </a:r>
          </a:p>
          <a:p>
            <a:pPr lvl="2"/>
            <a:r>
              <a:rPr lang="en-US"/>
              <a:t>PARENTERAL: Route that does not involve the GI tract</a:t>
            </a:r>
          </a:p>
          <a:p>
            <a:pPr lvl="2"/>
            <a:endParaRPr lang="en-US"/>
          </a:p>
          <a:p>
            <a:pPr lvl="2"/>
            <a:endParaRPr lang="en-US"/>
          </a:p>
          <a:p>
            <a:pPr lvl="2"/>
            <a:r>
              <a:rPr lang="en-US"/>
              <a:t>NONPARENTERAL: Route that involves the GI tract</a:t>
            </a:r>
          </a:p>
        </p:txBody>
      </p:sp>
      <p:pic>
        <p:nvPicPr>
          <p:cNvPr id="27652" name="Picture 4" descr="MCj03107000000[1]"/>
          <p:cNvPicPr>
            <a:picLocks noChangeAspect="1" noChangeArrowheads="1"/>
          </p:cNvPicPr>
          <p:nvPr/>
        </p:nvPicPr>
        <p:blipFill>
          <a:blip r:embed="rId2" cstate="print"/>
          <a:srcRect/>
          <a:stretch>
            <a:fillRect/>
          </a:stretch>
        </p:blipFill>
        <p:spPr bwMode="auto">
          <a:xfrm>
            <a:off x="5029200" y="4419600"/>
            <a:ext cx="646113" cy="827088"/>
          </a:xfrm>
          <a:prstGeom prst="rect">
            <a:avLst/>
          </a:prstGeom>
          <a:noFill/>
        </p:spPr>
      </p:pic>
      <p:pic>
        <p:nvPicPr>
          <p:cNvPr id="27653" name="Picture 5" descr="MCj03106980000[1]"/>
          <p:cNvPicPr>
            <a:picLocks noChangeAspect="1" noChangeArrowheads="1"/>
          </p:cNvPicPr>
          <p:nvPr/>
        </p:nvPicPr>
        <p:blipFill>
          <a:blip r:embed="rId3" cstate="print"/>
          <a:srcRect/>
          <a:stretch>
            <a:fillRect/>
          </a:stretch>
        </p:blipFill>
        <p:spPr bwMode="auto">
          <a:xfrm>
            <a:off x="4953000" y="6019800"/>
            <a:ext cx="684213" cy="8302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dissolve">
                                      <p:cBhvr>
                                        <p:cTn id="7" dur="500"/>
                                        <p:tgtEl>
                                          <p:spTgt spid="2765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7651">
                                            <p:txEl>
                                              <p:pRg st="0" end="0"/>
                                            </p:txEl>
                                          </p:spTgt>
                                        </p:tgtEl>
                                        <p:attrNameLst>
                                          <p:attrName>style.visibility</p:attrName>
                                        </p:attrNameLst>
                                      </p:cBhvr>
                                      <p:to>
                                        <p:strVal val="visible"/>
                                      </p:to>
                                    </p:set>
                                    <p:animEffect transition="in" filter="dissolve">
                                      <p:cBhvr>
                                        <p:cTn id="12" dur="500"/>
                                        <p:tgtEl>
                                          <p:spTgt spid="2765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7651">
                                            <p:txEl>
                                              <p:pRg st="1" end="1"/>
                                            </p:txEl>
                                          </p:spTgt>
                                        </p:tgtEl>
                                        <p:attrNameLst>
                                          <p:attrName>style.visibility</p:attrName>
                                        </p:attrNameLst>
                                      </p:cBhvr>
                                      <p:to>
                                        <p:strVal val="visible"/>
                                      </p:to>
                                    </p:set>
                                    <p:animEffect transition="in" filter="dissolve">
                                      <p:cBhvr>
                                        <p:cTn id="17" dur="500"/>
                                        <p:tgtEl>
                                          <p:spTgt spid="27651">
                                            <p:txEl>
                                              <p:pRg st="1" end="1"/>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27651">
                                            <p:txEl>
                                              <p:pRg st="2" end="2"/>
                                            </p:txEl>
                                          </p:spTgt>
                                        </p:tgtEl>
                                        <p:attrNameLst>
                                          <p:attrName>style.visibility</p:attrName>
                                        </p:attrNameLst>
                                      </p:cBhvr>
                                      <p:to>
                                        <p:strVal val="visible"/>
                                      </p:to>
                                    </p:set>
                                    <p:animEffect transition="in" filter="dissolve">
                                      <p:cBhvr>
                                        <p:cTn id="20" dur="500"/>
                                        <p:tgtEl>
                                          <p:spTgt spid="27651">
                                            <p:txEl>
                                              <p:pRg st="2" end="2"/>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27651">
                                            <p:txEl>
                                              <p:pRg st="5" end="5"/>
                                            </p:txEl>
                                          </p:spTgt>
                                        </p:tgtEl>
                                        <p:attrNameLst>
                                          <p:attrName>style.visibility</p:attrName>
                                        </p:attrNameLst>
                                      </p:cBhvr>
                                      <p:to>
                                        <p:strVal val="visible"/>
                                      </p:to>
                                    </p:set>
                                    <p:animEffect transition="in" filter="dissolve">
                                      <p:cBhvr>
                                        <p:cTn id="23" dur="500"/>
                                        <p:tgtEl>
                                          <p:spTgt spid="276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1"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What determines the ROUTE?</a:t>
            </a:r>
          </a:p>
        </p:txBody>
      </p:sp>
      <p:sp>
        <p:nvSpPr>
          <p:cNvPr id="33795" name="Rectangle 3"/>
          <p:cNvSpPr>
            <a:spLocks noGrp="1" noChangeArrowheads="1"/>
          </p:cNvSpPr>
          <p:nvPr>
            <p:ph type="body" idx="1"/>
          </p:nvPr>
        </p:nvSpPr>
        <p:spPr>
          <a:xfrm>
            <a:off x="1905000" y="1981200"/>
            <a:ext cx="7010400" cy="4876800"/>
          </a:xfrm>
        </p:spPr>
        <p:txBody>
          <a:bodyPr/>
          <a:lstStyle/>
          <a:p>
            <a:pPr algn="ctr">
              <a:buFont typeface="Wingdings" pitchFamily="2" charset="2"/>
              <a:buNone/>
            </a:pPr>
            <a:r>
              <a:rPr lang="en-US" sz="2800"/>
              <a:t>DRUG FACTORS</a:t>
            </a:r>
          </a:p>
          <a:p>
            <a:r>
              <a:rPr lang="en-US" b="1"/>
              <a:t>Different effects when given in different ways</a:t>
            </a:r>
          </a:p>
          <a:p>
            <a:r>
              <a:rPr lang="en-US" b="1"/>
              <a:t>An injectable has to be water soluble when administered IV</a:t>
            </a:r>
          </a:p>
          <a:p>
            <a:r>
              <a:rPr lang="en-US" b="1"/>
              <a:t>Stomach acid can inactivate some drugs, causing them to not be given orally</a:t>
            </a:r>
          </a:p>
          <a:p>
            <a:pPr lvl="1"/>
            <a:endParaRPr lang="en-US" b="1"/>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fade">
                                      <p:cBhvr>
                                        <p:cTn id="7" dur="1000"/>
                                        <p:tgtEl>
                                          <p:spTgt spid="33794"/>
                                        </p:tgtEl>
                                      </p:cBhvr>
                                    </p:animEffect>
                                    <p:anim calcmode="lin" valueType="num">
                                      <p:cBhvr>
                                        <p:cTn id="8" dur="1000" fill="hold"/>
                                        <p:tgtEl>
                                          <p:spTgt spid="33794"/>
                                        </p:tgtEl>
                                        <p:attrNameLst>
                                          <p:attrName>ppt_x</p:attrName>
                                        </p:attrNameLst>
                                      </p:cBhvr>
                                      <p:tavLst>
                                        <p:tav tm="0">
                                          <p:val>
                                            <p:strVal val="#ppt_x"/>
                                          </p:val>
                                        </p:tav>
                                        <p:tav tm="100000">
                                          <p:val>
                                            <p:strVal val="#ppt_x"/>
                                          </p:val>
                                        </p:tav>
                                      </p:tavLst>
                                    </p:anim>
                                    <p:anim calcmode="lin" valueType="num">
                                      <p:cBhvr>
                                        <p:cTn id="9" dur="898" decel="100000" fill="hold"/>
                                        <p:tgtEl>
                                          <p:spTgt spid="33794"/>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379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3795">
                                            <p:txEl>
                                              <p:pRg st="0" end="0"/>
                                            </p:txEl>
                                          </p:spTgt>
                                        </p:tgtEl>
                                        <p:attrNameLst>
                                          <p:attrName>style.visibility</p:attrName>
                                        </p:attrNameLst>
                                      </p:cBhvr>
                                      <p:to>
                                        <p:strVal val="visible"/>
                                      </p:to>
                                    </p:set>
                                    <p:animEffect transition="in" filter="fade">
                                      <p:cBhvr>
                                        <p:cTn id="15" dur="1000"/>
                                        <p:tgtEl>
                                          <p:spTgt spid="33795">
                                            <p:txEl>
                                              <p:pRg st="0" end="0"/>
                                            </p:txEl>
                                          </p:spTgt>
                                        </p:tgtEl>
                                      </p:cBhvr>
                                    </p:animEffect>
                                    <p:anim calcmode="lin" valueType="num">
                                      <p:cBhvr>
                                        <p:cTn id="16" dur="1000" fill="hold"/>
                                        <p:tgtEl>
                                          <p:spTgt spid="33795">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33795">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3379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3795">
                                            <p:txEl>
                                              <p:pRg st="1" end="1"/>
                                            </p:txEl>
                                          </p:spTgt>
                                        </p:tgtEl>
                                        <p:attrNameLst>
                                          <p:attrName>style.visibility</p:attrName>
                                        </p:attrNameLst>
                                      </p:cBhvr>
                                      <p:to>
                                        <p:strVal val="visible"/>
                                      </p:to>
                                    </p:set>
                                    <p:animEffect transition="in" filter="fade">
                                      <p:cBhvr>
                                        <p:cTn id="23" dur="1000"/>
                                        <p:tgtEl>
                                          <p:spTgt spid="33795">
                                            <p:txEl>
                                              <p:pRg st="1" end="1"/>
                                            </p:txEl>
                                          </p:spTgt>
                                        </p:tgtEl>
                                      </p:cBhvr>
                                    </p:animEffect>
                                    <p:anim calcmode="lin" valueType="num">
                                      <p:cBhvr>
                                        <p:cTn id="24" dur="1000" fill="hold"/>
                                        <p:tgtEl>
                                          <p:spTgt spid="33795">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33795">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33795">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3795">
                                            <p:txEl>
                                              <p:pRg st="2" end="2"/>
                                            </p:txEl>
                                          </p:spTgt>
                                        </p:tgtEl>
                                        <p:attrNameLst>
                                          <p:attrName>style.visibility</p:attrName>
                                        </p:attrNameLst>
                                      </p:cBhvr>
                                      <p:to>
                                        <p:strVal val="visible"/>
                                      </p:to>
                                    </p:set>
                                    <p:animEffect transition="in" filter="fade">
                                      <p:cBhvr>
                                        <p:cTn id="31" dur="1000"/>
                                        <p:tgtEl>
                                          <p:spTgt spid="33795">
                                            <p:txEl>
                                              <p:pRg st="2" end="2"/>
                                            </p:txEl>
                                          </p:spTgt>
                                        </p:tgtEl>
                                      </p:cBhvr>
                                    </p:animEffect>
                                    <p:anim calcmode="lin" valueType="num">
                                      <p:cBhvr>
                                        <p:cTn id="32" dur="1000" fill="hold"/>
                                        <p:tgtEl>
                                          <p:spTgt spid="33795">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33795">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3379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3795">
                                            <p:txEl>
                                              <p:pRg st="3" end="3"/>
                                            </p:txEl>
                                          </p:spTgt>
                                        </p:tgtEl>
                                        <p:attrNameLst>
                                          <p:attrName>style.visibility</p:attrName>
                                        </p:attrNameLst>
                                      </p:cBhvr>
                                      <p:to>
                                        <p:strVal val="visible"/>
                                      </p:to>
                                    </p:set>
                                    <p:animEffect transition="in" filter="fade">
                                      <p:cBhvr>
                                        <p:cTn id="39" dur="1000"/>
                                        <p:tgtEl>
                                          <p:spTgt spid="33795">
                                            <p:txEl>
                                              <p:pRg st="3" end="3"/>
                                            </p:txEl>
                                          </p:spTgt>
                                        </p:tgtEl>
                                      </p:cBhvr>
                                    </p:animEffect>
                                    <p:anim calcmode="lin" valueType="num">
                                      <p:cBhvr>
                                        <p:cTn id="40" dur="1000" fill="hold"/>
                                        <p:tgtEl>
                                          <p:spTgt spid="33795">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33795">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33795">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build="p"/>
    </p:bldLst>
  </p:timing>
</p:sld>
</file>

<file path=ppt/theme/theme1.xml><?xml version="1.0" encoding="utf-8"?>
<a:theme xmlns:a="http://schemas.openxmlformats.org/drawingml/2006/main" name="Communicating Bad News">
  <a:themeElements>
    <a:clrScheme name="Communicating Bad News 1">
      <a:dk1>
        <a:srgbClr val="868686"/>
      </a:dk1>
      <a:lt1>
        <a:srgbClr val="FFCC99"/>
      </a:lt1>
      <a:dk2>
        <a:srgbClr val="000000"/>
      </a:dk2>
      <a:lt2>
        <a:srgbClr val="FF9966"/>
      </a:lt2>
      <a:accent1>
        <a:srgbClr val="009999"/>
      </a:accent1>
      <a:accent2>
        <a:srgbClr val="99CCFF"/>
      </a:accent2>
      <a:accent3>
        <a:srgbClr val="AAAAAA"/>
      </a:accent3>
      <a:accent4>
        <a:srgbClr val="DAAE82"/>
      </a:accent4>
      <a:accent5>
        <a:srgbClr val="AACACA"/>
      </a:accent5>
      <a:accent6>
        <a:srgbClr val="8AB9E7"/>
      </a:accent6>
      <a:hlink>
        <a:srgbClr val="FF6633"/>
      </a:hlink>
      <a:folHlink>
        <a:srgbClr val="CC3300"/>
      </a:folHlink>
    </a:clrScheme>
    <a:fontScheme name="Communicating Bad News">
      <a:majorFont>
        <a:latin typeface="Times New Roman"/>
        <a:ea typeface=""/>
        <a:cs typeface="Arial"/>
      </a:majorFont>
      <a:minorFont>
        <a:latin typeface="Arial Narrow"/>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cs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cs typeface="Arial" charset="0"/>
          </a:defRPr>
        </a:defPPr>
      </a:lstStyle>
    </a:lnDef>
  </a:objectDefaults>
  <a:extraClrSchemeLst>
    <a:extraClrScheme>
      <a:clrScheme name="Communicating Bad News 1">
        <a:dk1>
          <a:srgbClr val="868686"/>
        </a:dk1>
        <a:lt1>
          <a:srgbClr val="FFCC99"/>
        </a:lt1>
        <a:dk2>
          <a:srgbClr val="000000"/>
        </a:dk2>
        <a:lt2>
          <a:srgbClr val="FF9966"/>
        </a:lt2>
        <a:accent1>
          <a:srgbClr val="009999"/>
        </a:accent1>
        <a:accent2>
          <a:srgbClr val="99CCFF"/>
        </a:accent2>
        <a:accent3>
          <a:srgbClr val="AAAAAA"/>
        </a:accent3>
        <a:accent4>
          <a:srgbClr val="DAAE82"/>
        </a:accent4>
        <a:accent5>
          <a:srgbClr val="AACACA"/>
        </a:accent5>
        <a:accent6>
          <a:srgbClr val="8AB9E7"/>
        </a:accent6>
        <a:hlink>
          <a:srgbClr val="FF6633"/>
        </a:hlink>
        <a:folHlink>
          <a:srgbClr val="CC3300"/>
        </a:folHlink>
      </a:clrScheme>
      <a:clrMap bg1="dk2" tx1="lt1" bg2="dk1" tx2="lt2" accent1="accent1" accent2="accent2" accent3="accent3" accent4="accent4" accent5="accent5" accent6="accent6" hlink="hlink" folHlink="folHlink"/>
    </a:extraClrScheme>
    <a:extraClrScheme>
      <a:clrScheme name="Communicating Bad News 2">
        <a:dk1>
          <a:srgbClr val="000000"/>
        </a:dk1>
        <a:lt1>
          <a:srgbClr val="FDE3BA"/>
        </a:lt1>
        <a:dk2>
          <a:srgbClr val="000000"/>
        </a:dk2>
        <a:lt2>
          <a:srgbClr val="FF9933"/>
        </a:lt2>
        <a:accent1>
          <a:srgbClr val="FF6C49"/>
        </a:accent1>
        <a:accent2>
          <a:srgbClr val="99CCFF"/>
        </a:accent2>
        <a:accent3>
          <a:srgbClr val="FEEFD9"/>
        </a:accent3>
        <a:accent4>
          <a:srgbClr val="000000"/>
        </a:accent4>
        <a:accent5>
          <a:srgbClr val="FFBAB1"/>
        </a:accent5>
        <a:accent6>
          <a:srgbClr val="8AB9E7"/>
        </a:accent6>
        <a:hlink>
          <a:srgbClr val="5F5F5F"/>
        </a:hlink>
        <a:folHlink>
          <a:srgbClr val="CBCBCB"/>
        </a:folHlink>
      </a:clrScheme>
      <a:clrMap bg1="lt1" tx1="dk1" bg2="lt2" tx2="dk2" accent1="accent1" accent2="accent2" accent3="accent3" accent4="accent4" accent5="accent5" accent6="accent6" hlink="hlink" folHlink="folHlink"/>
    </a:extraClrScheme>
    <a:extraClrScheme>
      <a:clrScheme name="Communicating Bad News 3">
        <a:dk1>
          <a:srgbClr val="000000"/>
        </a:dk1>
        <a:lt1>
          <a:srgbClr val="FFFFFF"/>
        </a:lt1>
        <a:dk2>
          <a:srgbClr val="000000"/>
        </a:dk2>
        <a:lt2>
          <a:srgbClr val="B2B2B2"/>
        </a:lt2>
        <a:accent1>
          <a:srgbClr val="CBCBCB"/>
        </a:accent1>
        <a:accent2>
          <a:srgbClr val="5F5F5F"/>
        </a:accent2>
        <a:accent3>
          <a:srgbClr val="FFFFFF"/>
        </a:accent3>
        <a:accent4>
          <a:srgbClr val="000000"/>
        </a:accent4>
        <a:accent5>
          <a:srgbClr val="E2E2E2"/>
        </a:accent5>
        <a:accent6>
          <a:srgbClr val="555555"/>
        </a:accent6>
        <a:hlink>
          <a:srgbClr val="969696"/>
        </a:hlink>
        <a:folHlink>
          <a:srgbClr val="EAEAEA"/>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Communicating Bad News</Template>
  <TotalTime>889</TotalTime>
  <Words>1098</Words>
  <Application>Microsoft Office PowerPoint</Application>
  <PresentationFormat>On-screen Show (4:3)</PresentationFormat>
  <Paragraphs>184</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Communicating Bad News</vt:lpstr>
      <vt:lpstr>CHAPTER 3</vt:lpstr>
      <vt:lpstr>PROPER DRUG ADMINISTRATION</vt:lpstr>
      <vt:lpstr>PROPER DRUG ADMINISTRATION</vt:lpstr>
      <vt:lpstr>Slide 4</vt:lpstr>
      <vt:lpstr>THERAPEUTIC RANGE</vt:lpstr>
      <vt:lpstr>THERAPEUTIC RANGE</vt:lpstr>
      <vt:lpstr>What makes a drug get in and stay in the THERAPEUTIC RANGE?</vt:lpstr>
      <vt:lpstr>ROUTE OF ADMINISTRATION</vt:lpstr>
      <vt:lpstr>What determines the ROUTE?</vt:lpstr>
      <vt:lpstr>What determines the ROUTE?</vt:lpstr>
      <vt:lpstr>Slide 11</vt:lpstr>
      <vt:lpstr>Slide 12</vt:lpstr>
      <vt:lpstr>TRYPANOPHOBIA</vt:lpstr>
      <vt:lpstr>Parts of the syringe</vt:lpstr>
      <vt:lpstr>Parts of a syringe </vt:lpstr>
      <vt:lpstr>3 Most Common Routes of Injections</vt:lpstr>
      <vt:lpstr>Slide 17</vt:lpstr>
      <vt:lpstr>PREFIXES</vt:lpstr>
      <vt:lpstr>INTRAVENOUS</vt:lpstr>
      <vt:lpstr>Intravenous cont’d</vt:lpstr>
      <vt:lpstr>Intravenous cont’d</vt:lpstr>
      <vt:lpstr>IV RISKS</vt:lpstr>
      <vt:lpstr>INTRAMUSCULAR</vt:lpstr>
      <vt:lpstr>INTRAMUSCULAR</vt:lpstr>
      <vt:lpstr>INTRAMUSCULAR  </vt:lpstr>
      <vt:lpstr>SUBCUTANEOUS</vt:lpstr>
      <vt:lpstr>OTHER INJECTABLE ROUTES:</vt:lpstr>
      <vt:lpstr>OTHER INJECTABLE ROUTES</vt:lpstr>
      <vt:lpstr>OTHER INJECTABLE ROUTES: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dc:title>
  <dc:creator>Lori</dc:creator>
  <cp:lastModifiedBy>Lori</cp:lastModifiedBy>
  <cp:revision>26</cp:revision>
  <dcterms:created xsi:type="dcterms:W3CDTF">2008-09-07T14:05:52Z</dcterms:created>
  <dcterms:modified xsi:type="dcterms:W3CDTF">2010-05-13T13:53:29Z</dcterms:modified>
</cp:coreProperties>
</file>